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67" r:id="rId5"/>
    <p:sldId id="270" r:id="rId6"/>
    <p:sldId id="271" r:id="rId7"/>
    <p:sldId id="272" r:id="rId8"/>
    <p:sldId id="266" r:id="rId9"/>
    <p:sldId id="273" r:id="rId10"/>
    <p:sldId id="274" r:id="rId11"/>
    <p:sldId id="276" r:id="rId12"/>
    <p:sldId id="277"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ACECB-F6A6-4856-A482-0CD76BCC3195}" v="45" dt="2021-11-04T05:47:49.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65" autoAdjust="0"/>
  </p:normalViewPr>
  <p:slideViewPr>
    <p:cSldViewPr snapToGrid="0">
      <p:cViewPr varScale="1">
        <p:scale>
          <a:sx n="76" d="100"/>
          <a:sy n="76" d="100"/>
        </p:scale>
        <p:origin x="94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瑀婕 陳" userId="c176ebd2e60a71ab" providerId="LiveId" clId="{B87ACECB-F6A6-4856-A482-0CD76BCC3195}"/>
    <pc:docChg chg="undo redo custSel addSld delSld modSld">
      <pc:chgData name="瑀婕 陳" userId="c176ebd2e60a71ab" providerId="LiveId" clId="{B87ACECB-F6A6-4856-A482-0CD76BCC3195}" dt="2021-11-04T07:52:32.146" v="6026" actId="20577"/>
      <pc:docMkLst>
        <pc:docMk/>
      </pc:docMkLst>
      <pc:sldChg chg="modSp mod modNotesTx">
        <pc:chgData name="瑀婕 陳" userId="c176ebd2e60a71ab" providerId="LiveId" clId="{B87ACECB-F6A6-4856-A482-0CD76BCC3195}" dt="2021-11-04T05:03:55.873" v="5917" actId="20577"/>
        <pc:sldMkLst>
          <pc:docMk/>
          <pc:sldMk cId="4135472436" sldId="256"/>
        </pc:sldMkLst>
        <pc:spChg chg="mod">
          <ac:chgData name="瑀婕 陳" userId="c176ebd2e60a71ab" providerId="LiveId" clId="{B87ACECB-F6A6-4856-A482-0CD76BCC3195}" dt="2021-11-01T06:33:53.417" v="2629" actId="20577"/>
          <ac:spMkLst>
            <pc:docMk/>
            <pc:sldMk cId="4135472436" sldId="256"/>
            <ac:spMk id="2" creationId="{24E51410-298D-44F3-8261-8A7B1E96FB77}"/>
          </ac:spMkLst>
        </pc:spChg>
      </pc:sldChg>
      <pc:sldChg chg="modSp mod modNotesTx">
        <pc:chgData name="瑀婕 陳" userId="c176ebd2e60a71ab" providerId="LiveId" clId="{B87ACECB-F6A6-4856-A482-0CD76BCC3195}" dt="2021-11-01T09:34:04.207" v="4935" actId="20577"/>
        <pc:sldMkLst>
          <pc:docMk/>
          <pc:sldMk cId="1246368722" sldId="257"/>
        </pc:sldMkLst>
        <pc:spChg chg="mod">
          <ac:chgData name="瑀婕 陳" userId="c176ebd2e60a71ab" providerId="LiveId" clId="{B87ACECB-F6A6-4856-A482-0CD76BCC3195}" dt="2021-10-31T06:50:57.990" v="0"/>
          <ac:spMkLst>
            <pc:docMk/>
            <pc:sldMk cId="1246368722" sldId="257"/>
            <ac:spMk id="2" creationId="{795994A0-A303-4F8E-9920-3CFB12E7B059}"/>
          </ac:spMkLst>
        </pc:spChg>
        <pc:spChg chg="mod">
          <ac:chgData name="瑀婕 陳" userId="c176ebd2e60a71ab" providerId="LiveId" clId="{B87ACECB-F6A6-4856-A482-0CD76BCC3195}" dt="2021-11-01T09:34:04.207" v="4935" actId="20577"/>
          <ac:spMkLst>
            <pc:docMk/>
            <pc:sldMk cId="1246368722" sldId="257"/>
            <ac:spMk id="3" creationId="{CEC4EDF8-E19A-47B9-BDCD-C5EBEDD2E854}"/>
          </ac:spMkLst>
        </pc:spChg>
      </pc:sldChg>
      <pc:sldChg chg="modSp add mod modNotesTx">
        <pc:chgData name="瑀婕 陳" userId="c176ebd2e60a71ab" providerId="LiveId" clId="{B87ACECB-F6A6-4856-A482-0CD76BCC3195}" dt="2021-11-04T05:47:51.720" v="5937" actId="20577"/>
        <pc:sldMkLst>
          <pc:docMk/>
          <pc:sldMk cId="3565154568" sldId="258"/>
        </pc:sldMkLst>
        <pc:spChg chg="mod">
          <ac:chgData name="瑀婕 陳" userId="c176ebd2e60a71ab" providerId="LiveId" clId="{B87ACECB-F6A6-4856-A482-0CD76BCC3195}" dt="2021-11-04T05:47:51.720" v="5937" actId="20577"/>
          <ac:spMkLst>
            <pc:docMk/>
            <pc:sldMk cId="3565154568" sldId="258"/>
            <ac:spMk id="3" creationId="{CEC4EDF8-E19A-47B9-BDCD-C5EBEDD2E854}"/>
          </ac:spMkLst>
        </pc:spChg>
      </pc:sldChg>
      <pc:sldChg chg="modSp add del mod">
        <pc:chgData name="瑀婕 陳" userId="c176ebd2e60a71ab" providerId="LiveId" clId="{B87ACECB-F6A6-4856-A482-0CD76BCC3195}" dt="2021-10-31T15:15:17.187" v="1474" actId="2696"/>
        <pc:sldMkLst>
          <pc:docMk/>
          <pc:sldMk cId="3436963534" sldId="259"/>
        </pc:sldMkLst>
        <pc:spChg chg="mod">
          <ac:chgData name="瑀婕 陳" userId="c176ebd2e60a71ab" providerId="LiveId" clId="{B87ACECB-F6A6-4856-A482-0CD76BCC3195}" dt="2021-10-31T15:15:00.485" v="1471"/>
          <ac:spMkLst>
            <pc:docMk/>
            <pc:sldMk cId="3436963534" sldId="259"/>
            <ac:spMk id="2" creationId="{795994A0-A303-4F8E-9920-3CFB12E7B059}"/>
          </ac:spMkLst>
        </pc:spChg>
        <pc:spChg chg="mod">
          <ac:chgData name="瑀婕 陳" userId="c176ebd2e60a71ab" providerId="LiveId" clId="{B87ACECB-F6A6-4856-A482-0CD76BCC3195}" dt="2021-10-31T15:15:03.229" v="1473" actId="20577"/>
          <ac:spMkLst>
            <pc:docMk/>
            <pc:sldMk cId="3436963534" sldId="259"/>
            <ac:spMk id="3" creationId="{CEC4EDF8-E19A-47B9-BDCD-C5EBEDD2E854}"/>
          </ac:spMkLst>
        </pc:spChg>
      </pc:sldChg>
      <pc:sldChg chg="modSp add mod modNotesTx">
        <pc:chgData name="瑀婕 陳" userId="c176ebd2e60a71ab" providerId="LiveId" clId="{B87ACECB-F6A6-4856-A482-0CD76BCC3195}" dt="2021-11-04T07:52:32.146" v="6026" actId="20577"/>
        <pc:sldMkLst>
          <pc:docMk/>
          <pc:sldMk cId="1359895582" sldId="266"/>
        </pc:sldMkLst>
        <pc:spChg chg="mod">
          <ac:chgData name="瑀婕 陳" userId="c176ebd2e60a71ab" providerId="LiveId" clId="{B87ACECB-F6A6-4856-A482-0CD76BCC3195}" dt="2021-11-04T07:52:32.146" v="6026" actId="20577"/>
          <ac:spMkLst>
            <pc:docMk/>
            <pc:sldMk cId="1359895582" sldId="266"/>
            <ac:spMk id="3" creationId="{B4A67BC7-1E33-453B-831C-452DE9659C7D}"/>
          </ac:spMkLst>
        </pc:spChg>
      </pc:sldChg>
      <pc:sldChg chg="addSp modSp add mod modNotesTx">
        <pc:chgData name="瑀婕 陳" userId="c176ebd2e60a71ab" providerId="LiveId" clId="{B87ACECB-F6A6-4856-A482-0CD76BCC3195}" dt="2021-11-04T05:48:39.192" v="5940" actId="20577"/>
        <pc:sldMkLst>
          <pc:docMk/>
          <pc:sldMk cId="395848948" sldId="267"/>
        </pc:sldMkLst>
        <pc:spChg chg="mod">
          <ac:chgData name="瑀婕 陳" userId="c176ebd2e60a71ab" providerId="LiveId" clId="{B87ACECB-F6A6-4856-A482-0CD76BCC3195}" dt="2021-11-01T05:46:30.877" v="2203" actId="27636"/>
          <ac:spMkLst>
            <pc:docMk/>
            <pc:sldMk cId="395848948" sldId="267"/>
            <ac:spMk id="3" creationId="{EB9F253A-4BDB-48E6-90DE-6AB9F5EC3703}"/>
          </ac:spMkLst>
        </pc:spChg>
        <pc:grpChg chg="add mod">
          <ac:chgData name="瑀婕 陳" userId="c176ebd2e60a71ab" providerId="LiveId" clId="{B87ACECB-F6A6-4856-A482-0CD76BCC3195}" dt="2021-11-03T17:05:22.603" v="5260" actId="14100"/>
          <ac:grpSpMkLst>
            <pc:docMk/>
            <pc:sldMk cId="395848948" sldId="267"/>
            <ac:grpSpMk id="8" creationId="{2B5A5237-795D-4B90-BDA4-655255204D9F}"/>
          </ac:grpSpMkLst>
        </pc:grpChg>
        <pc:picChg chg="add mod">
          <ac:chgData name="瑀婕 陳" userId="c176ebd2e60a71ab" providerId="LiveId" clId="{B87ACECB-F6A6-4856-A482-0CD76BCC3195}" dt="2021-11-03T17:05:15.719" v="5258" actId="164"/>
          <ac:picMkLst>
            <pc:docMk/>
            <pc:sldMk cId="395848948" sldId="267"/>
            <ac:picMk id="5" creationId="{1C3F9176-9F11-4621-8E64-F1AF2908D239}"/>
          </ac:picMkLst>
        </pc:picChg>
        <pc:picChg chg="add mod">
          <ac:chgData name="瑀婕 陳" userId="c176ebd2e60a71ab" providerId="LiveId" clId="{B87ACECB-F6A6-4856-A482-0CD76BCC3195}" dt="2021-11-03T17:05:15.719" v="5258" actId="164"/>
          <ac:picMkLst>
            <pc:docMk/>
            <pc:sldMk cId="395848948" sldId="267"/>
            <ac:picMk id="7" creationId="{33EFB3F8-6D9A-4B77-AA93-453E771F395B}"/>
          </ac:picMkLst>
        </pc:picChg>
      </pc:sldChg>
      <pc:sldChg chg="new del">
        <pc:chgData name="瑀婕 陳" userId="c176ebd2e60a71ab" providerId="LiveId" clId="{B87ACECB-F6A6-4856-A482-0CD76BCC3195}" dt="2021-10-31T15:27:11.459" v="1730" actId="680"/>
        <pc:sldMkLst>
          <pc:docMk/>
          <pc:sldMk cId="1393877769" sldId="268"/>
        </pc:sldMkLst>
      </pc:sldChg>
      <pc:sldChg chg="addSp delSp modSp add mod">
        <pc:chgData name="瑀婕 陳" userId="c176ebd2e60a71ab" providerId="LiveId" clId="{B87ACECB-F6A6-4856-A482-0CD76BCC3195}" dt="2021-11-01T07:20:35.519" v="2900" actId="20577"/>
        <pc:sldMkLst>
          <pc:docMk/>
          <pc:sldMk cId="3021653095" sldId="270"/>
        </pc:sldMkLst>
        <pc:spChg chg="mod">
          <ac:chgData name="瑀婕 陳" userId="c176ebd2e60a71ab" providerId="LiveId" clId="{B87ACECB-F6A6-4856-A482-0CD76BCC3195}" dt="2021-10-31T15:35:44.518" v="1758" actId="20577"/>
          <ac:spMkLst>
            <pc:docMk/>
            <pc:sldMk cId="3021653095" sldId="270"/>
            <ac:spMk id="2" creationId="{DE62B546-9792-42C4-A0A3-103C48F5738E}"/>
          </ac:spMkLst>
        </pc:spChg>
        <pc:spChg chg="mod">
          <ac:chgData name="瑀婕 陳" userId="c176ebd2e60a71ab" providerId="LiveId" clId="{B87ACECB-F6A6-4856-A482-0CD76BCC3195}" dt="2021-11-01T07:20:35.519" v="2900" actId="20577"/>
          <ac:spMkLst>
            <pc:docMk/>
            <pc:sldMk cId="3021653095" sldId="270"/>
            <ac:spMk id="3" creationId="{EB9F253A-4BDB-48E6-90DE-6AB9F5EC3703}"/>
          </ac:spMkLst>
        </pc:spChg>
        <pc:picChg chg="del">
          <ac:chgData name="瑀婕 陳" userId="c176ebd2e60a71ab" providerId="LiveId" clId="{B87ACECB-F6A6-4856-A482-0CD76BCC3195}" dt="2021-10-31T15:30:52.354" v="1732" actId="478"/>
          <ac:picMkLst>
            <pc:docMk/>
            <pc:sldMk cId="3021653095" sldId="270"/>
            <ac:picMk id="5" creationId="{54DD25F1-72C4-4DEA-B15C-C346D1BB1155}"/>
          </ac:picMkLst>
        </pc:picChg>
        <pc:picChg chg="add mod">
          <ac:chgData name="瑀婕 陳" userId="c176ebd2e60a71ab" providerId="LiveId" clId="{B87ACECB-F6A6-4856-A482-0CD76BCC3195}" dt="2021-10-31T15:42:22.180" v="1879" actId="1076"/>
          <ac:picMkLst>
            <pc:docMk/>
            <pc:sldMk cId="3021653095" sldId="270"/>
            <ac:picMk id="6" creationId="{6490A422-5767-4AE6-B4CD-6B0B4B4E394E}"/>
          </ac:picMkLst>
        </pc:picChg>
        <pc:picChg chg="add mod">
          <ac:chgData name="瑀婕 陳" userId="c176ebd2e60a71ab" providerId="LiveId" clId="{B87ACECB-F6A6-4856-A482-0CD76BCC3195}" dt="2021-10-31T15:42:48.061" v="1886" actId="1076"/>
          <ac:picMkLst>
            <pc:docMk/>
            <pc:sldMk cId="3021653095" sldId="270"/>
            <ac:picMk id="8" creationId="{7C879A9D-E052-4556-B7AD-DD66DCAF8CAF}"/>
          </ac:picMkLst>
        </pc:picChg>
      </pc:sldChg>
      <pc:sldChg chg="addSp delSp modSp add mod">
        <pc:chgData name="瑀婕 陳" userId="c176ebd2e60a71ab" providerId="LiveId" clId="{B87ACECB-F6A6-4856-A482-0CD76BCC3195}" dt="2021-11-03T17:28:03.320" v="5444" actId="20577"/>
        <pc:sldMkLst>
          <pc:docMk/>
          <pc:sldMk cId="3336000308" sldId="271"/>
        </pc:sldMkLst>
        <pc:spChg chg="mod">
          <ac:chgData name="瑀婕 陳" userId="c176ebd2e60a71ab" providerId="LiveId" clId="{B87ACECB-F6A6-4856-A482-0CD76BCC3195}" dt="2021-11-03T17:28:03.320" v="5444" actId="20577"/>
          <ac:spMkLst>
            <pc:docMk/>
            <pc:sldMk cId="3336000308" sldId="271"/>
            <ac:spMk id="3" creationId="{EB9F253A-4BDB-48E6-90DE-6AB9F5EC3703}"/>
          </ac:spMkLst>
        </pc:spChg>
        <pc:picChg chg="add mod">
          <ac:chgData name="瑀婕 陳" userId="c176ebd2e60a71ab" providerId="LiveId" clId="{B87ACECB-F6A6-4856-A482-0CD76BCC3195}" dt="2021-11-03T17:19:11.615" v="5410" actId="1076"/>
          <ac:picMkLst>
            <pc:docMk/>
            <pc:sldMk cId="3336000308" sldId="271"/>
            <ac:picMk id="5" creationId="{A2AAA366-D385-4924-8D4A-EFB5EC5DBE7D}"/>
          </ac:picMkLst>
        </pc:picChg>
        <pc:picChg chg="del">
          <ac:chgData name="瑀婕 陳" userId="c176ebd2e60a71ab" providerId="LiveId" clId="{B87ACECB-F6A6-4856-A482-0CD76BCC3195}" dt="2021-10-31T15:43:26.574" v="1888" actId="478"/>
          <ac:picMkLst>
            <pc:docMk/>
            <pc:sldMk cId="3336000308" sldId="271"/>
            <ac:picMk id="6" creationId="{6490A422-5767-4AE6-B4CD-6B0B4B4E394E}"/>
          </ac:picMkLst>
        </pc:picChg>
        <pc:picChg chg="del">
          <ac:chgData name="瑀婕 陳" userId="c176ebd2e60a71ab" providerId="LiveId" clId="{B87ACECB-F6A6-4856-A482-0CD76BCC3195}" dt="2021-10-31T15:43:27.111" v="1889" actId="478"/>
          <ac:picMkLst>
            <pc:docMk/>
            <pc:sldMk cId="3336000308" sldId="271"/>
            <ac:picMk id="8" creationId="{7C879A9D-E052-4556-B7AD-DD66DCAF8CAF}"/>
          </ac:picMkLst>
        </pc:picChg>
      </pc:sldChg>
      <pc:sldChg chg="new del">
        <pc:chgData name="瑀婕 陳" userId="c176ebd2e60a71ab" providerId="LiveId" clId="{B87ACECB-F6A6-4856-A482-0CD76BCC3195}" dt="2021-10-31T15:54:17.551" v="2145" actId="680"/>
        <pc:sldMkLst>
          <pc:docMk/>
          <pc:sldMk cId="470715838" sldId="272"/>
        </pc:sldMkLst>
      </pc:sldChg>
      <pc:sldChg chg="addSp delSp modSp add mod modNotesTx">
        <pc:chgData name="瑀婕 陳" userId="c176ebd2e60a71ab" providerId="LiveId" clId="{B87ACECB-F6A6-4856-A482-0CD76BCC3195}" dt="2021-11-03T17:35:18.413" v="5625" actId="20577"/>
        <pc:sldMkLst>
          <pc:docMk/>
          <pc:sldMk cId="1626061745" sldId="272"/>
        </pc:sldMkLst>
        <pc:spChg chg="mod">
          <ac:chgData name="瑀婕 陳" userId="c176ebd2e60a71ab" providerId="LiveId" clId="{B87ACECB-F6A6-4856-A482-0CD76BCC3195}" dt="2021-10-31T15:54:23.686" v="2157" actId="20577"/>
          <ac:spMkLst>
            <pc:docMk/>
            <pc:sldMk cId="1626061745" sldId="272"/>
            <ac:spMk id="2" creationId="{DE62B546-9792-42C4-A0A3-103C48F5738E}"/>
          </ac:spMkLst>
        </pc:spChg>
        <pc:spChg chg="mod">
          <ac:chgData name="瑀婕 陳" userId="c176ebd2e60a71ab" providerId="LiveId" clId="{B87ACECB-F6A6-4856-A482-0CD76BCC3195}" dt="2021-11-01T07:27:33.783" v="3284" actId="20577"/>
          <ac:spMkLst>
            <pc:docMk/>
            <pc:sldMk cId="1626061745" sldId="272"/>
            <ac:spMk id="3" creationId="{EB9F253A-4BDB-48E6-90DE-6AB9F5EC3703}"/>
          </ac:spMkLst>
        </pc:spChg>
        <pc:picChg chg="add mod">
          <ac:chgData name="瑀婕 陳" userId="c176ebd2e60a71ab" providerId="LiveId" clId="{B87ACECB-F6A6-4856-A482-0CD76BCC3195}" dt="2021-11-01T06:41:36.357" v="2786" actId="1076"/>
          <ac:picMkLst>
            <pc:docMk/>
            <pc:sldMk cId="1626061745" sldId="272"/>
            <ac:picMk id="5" creationId="{4EDCFA65-1AF4-4472-8C12-F492D6CA05A0}"/>
          </ac:picMkLst>
        </pc:picChg>
        <pc:picChg chg="del">
          <ac:chgData name="瑀婕 陳" userId="c176ebd2e60a71ab" providerId="LiveId" clId="{B87ACECB-F6A6-4856-A482-0CD76BCC3195}" dt="2021-10-31T15:54:27.094" v="2158" actId="478"/>
          <ac:picMkLst>
            <pc:docMk/>
            <pc:sldMk cId="1626061745" sldId="272"/>
            <ac:picMk id="5" creationId="{A2AAA366-D385-4924-8D4A-EFB5EC5DBE7D}"/>
          </ac:picMkLst>
        </pc:picChg>
      </pc:sldChg>
      <pc:sldChg chg="modSp add mod modNotesTx">
        <pc:chgData name="瑀婕 陳" userId="c176ebd2e60a71ab" providerId="LiveId" clId="{B87ACECB-F6A6-4856-A482-0CD76BCC3195}" dt="2021-11-04T05:57:01.683" v="6023" actId="20577"/>
        <pc:sldMkLst>
          <pc:docMk/>
          <pc:sldMk cId="2815372432" sldId="273"/>
        </pc:sldMkLst>
        <pc:spChg chg="mod">
          <ac:chgData name="瑀婕 陳" userId="c176ebd2e60a71ab" providerId="LiveId" clId="{B87ACECB-F6A6-4856-A482-0CD76BCC3195}" dt="2021-11-03T17:52:10.833" v="5782" actId="20577"/>
          <ac:spMkLst>
            <pc:docMk/>
            <pc:sldMk cId="2815372432" sldId="273"/>
            <ac:spMk id="3" creationId="{B4A67BC7-1E33-453B-831C-452DE9659C7D}"/>
          </ac:spMkLst>
        </pc:spChg>
      </pc:sldChg>
      <pc:sldChg chg="addSp delSp modSp add mod modNotesTx">
        <pc:chgData name="瑀婕 陳" userId="c176ebd2e60a71ab" providerId="LiveId" clId="{B87ACECB-F6A6-4856-A482-0CD76BCC3195}" dt="2021-11-04T04:26:49.457" v="5834"/>
        <pc:sldMkLst>
          <pc:docMk/>
          <pc:sldMk cId="2018530669" sldId="274"/>
        </pc:sldMkLst>
        <pc:spChg chg="mod">
          <ac:chgData name="瑀婕 陳" userId="c176ebd2e60a71ab" providerId="LiveId" clId="{B87ACECB-F6A6-4856-A482-0CD76BCC3195}" dt="2021-11-01T08:52:27.830" v="4142"/>
          <ac:spMkLst>
            <pc:docMk/>
            <pc:sldMk cId="2018530669" sldId="274"/>
            <ac:spMk id="2" creationId="{1C977BD6-A7D2-4BA3-8D9D-B54D400489D2}"/>
          </ac:spMkLst>
        </pc:spChg>
        <pc:spChg chg="mod">
          <ac:chgData name="瑀婕 陳" userId="c176ebd2e60a71ab" providerId="LiveId" clId="{B87ACECB-F6A6-4856-A482-0CD76BCC3195}" dt="2021-11-01T09:08:14.363" v="4724" actId="20577"/>
          <ac:spMkLst>
            <pc:docMk/>
            <pc:sldMk cId="2018530669" sldId="274"/>
            <ac:spMk id="3" creationId="{B4A67BC7-1E33-453B-831C-452DE9659C7D}"/>
          </ac:spMkLst>
        </pc:spChg>
        <pc:picChg chg="add del mod">
          <ac:chgData name="瑀婕 陳" userId="c176ebd2e60a71ab" providerId="LiveId" clId="{B87ACECB-F6A6-4856-A482-0CD76BCC3195}" dt="2021-11-01T08:58:00.763" v="4356" actId="478"/>
          <ac:picMkLst>
            <pc:docMk/>
            <pc:sldMk cId="2018530669" sldId="274"/>
            <ac:picMk id="5" creationId="{A440BF7A-D468-411F-8A7E-057F64B80894}"/>
          </ac:picMkLst>
        </pc:picChg>
        <pc:picChg chg="add mod">
          <ac:chgData name="瑀婕 陳" userId="c176ebd2e60a71ab" providerId="LiveId" clId="{B87ACECB-F6A6-4856-A482-0CD76BCC3195}" dt="2021-11-04T04:25:52.355" v="5831" actId="1076"/>
          <ac:picMkLst>
            <pc:docMk/>
            <pc:sldMk cId="2018530669" sldId="274"/>
            <ac:picMk id="7" creationId="{CB188C96-0882-4E55-B893-93F7595847A2}"/>
          </ac:picMkLst>
        </pc:picChg>
        <pc:picChg chg="add mod">
          <ac:chgData name="瑀婕 陳" userId="c176ebd2e60a71ab" providerId="LiveId" clId="{B87ACECB-F6A6-4856-A482-0CD76BCC3195}" dt="2021-11-04T04:25:44.123" v="5828" actId="1076"/>
          <ac:picMkLst>
            <pc:docMk/>
            <pc:sldMk cId="2018530669" sldId="274"/>
            <ac:picMk id="9" creationId="{4F1D3871-90F3-4D23-A10F-3A2DB2A3B876}"/>
          </ac:picMkLst>
        </pc:picChg>
      </pc:sldChg>
      <pc:sldChg chg="modSp add mod modNotesTx">
        <pc:chgData name="瑀婕 陳" userId="c176ebd2e60a71ab" providerId="LiveId" clId="{B87ACECB-F6A6-4856-A482-0CD76BCC3195}" dt="2021-11-03T18:03:10.318" v="5826" actId="20577"/>
        <pc:sldMkLst>
          <pc:docMk/>
          <pc:sldMk cId="3364804528" sldId="275"/>
        </pc:sldMkLst>
        <pc:spChg chg="mod">
          <ac:chgData name="瑀婕 陳" userId="c176ebd2e60a71ab" providerId="LiveId" clId="{B87ACECB-F6A6-4856-A482-0CD76BCC3195}" dt="2021-10-31T16:01:03.119" v="2191"/>
          <ac:spMkLst>
            <pc:docMk/>
            <pc:sldMk cId="3364804528" sldId="275"/>
            <ac:spMk id="2" creationId="{1C977BD6-A7D2-4BA3-8D9D-B54D400489D2}"/>
          </ac:spMkLst>
        </pc:spChg>
        <pc:spChg chg="mod">
          <ac:chgData name="瑀婕 陳" userId="c176ebd2e60a71ab" providerId="LiveId" clId="{B87ACECB-F6A6-4856-A482-0CD76BCC3195}" dt="2021-11-03T18:03:10.318" v="5826" actId="20577"/>
          <ac:spMkLst>
            <pc:docMk/>
            <pc:sldMk cId="3364804528" sldId="275"/>
            <ac:spMk id="3" creationId="{B4A67BC7-1E33-453B-831C-452DE9659C7D}"/>
          </ac:spMkLst>
        </pc:spChg>
      </pc:sldChg>
      <pc:sldChg chg="addSp delSp modSp add mod modNotesTx">
        <pc:chgData name="瑀婕 陳" userId="c176ebd2e60a71ab" providerId="LiveId" clId="{B87ACECB-F6A6-4856-A482-0CD76BCC3195}" dt="2021-11-01T09:39:48.424" v="5053" actId="20577"/>
        <pc:sldMkLst>
          <pc:docMk/>
          <pc:sldMk cId="755255227" sldId="276"/>
        </pc:sldMkLst>
        <pc:spChg chg="mod">
          <ac:chgData name="瑀婕 陳" userId="c176ebd2e60a71ab" providerId="LiveId" clId="{B87ACECB-F6A6-4856-A482-0CD76BCC3195}" dt="2021-11-01T09:03:30.135" v="4525" actId="20577"/>
          <ac:spMkLst>
            <pc:docMk/>
            <pc:sldMk cId="755255227" sldId="276"/>
            <ac:spMk id="2" creationId="{1C977BD6-A7D2-4BA3-8D9D-B54D400489D2}"/>
          </ac:spMkLst>
        </pc:spChg>
        <pc:spChg chg="mod">
          <ac:chgData name="瑀婕 陳" userId="c176ebd2e60a71ab" providerId="LiveId" clId="{B87ACECB-F6A6-4856-A482-0CD76BCC3195}" dt="2021-11-01T09:13:58.748" v="4815" actId="20577"/>
          <ac:spMkLst>
            <pc:docMk/>
            <pc:sldMk cId="755255227" sldId="276"/>
            <ac:spMk id="3" creationId="{B4A67BC7-1E33-453B-831C-452DE9659C7D}"/>
          </ac:spMkLst>
        </pc:spChg>
        <pc:grpChg chg="add mod">
          <ac:chgData name="瑀婕 陳" userId="c176ebd2e60a71ab" providerId="LiveId" clId="{B87ACECB-F6A6-4856-A482-0CD76BCC3195}" dt="2021-11-01T09:10:07.645" v="4766" actId="1076"/>
          <ac:grpSpMkLst>
            <pc:docMk/>
            <pc:sldMk cId="755255227" sldId="276"/>
            <ac:grpSpMk id="10" creationId="{FF51DAF8-B311-415B-AE17-76DB8BD5E4AB}"/>
          </ac:grpSpMkLst>
        </pc:grpChg>
        <pc:picChg chg="add mod ord">
          <ac:chgData name="瑀婕 陳" userId="c176ebd2e60a71ab" providerId="LiveId" clId="{B87ACECB-F6A6-4856-A482-0CD76BCC3195}" dt="2021-11-01T09:04:10.942" v="4534" actId="164"/>
          <ac:picMkLst>
            <pc:docMk/>
            <pc:sldMk cId="755255227" sldId="276"/>
            <ac:picMk id="5" creationId="{093DD956-4A94-4C22-940F-67EA449AEACE}"/>
          </ac:picMkLst>
        </pc:picChg>
        <pc:picChg chg="del">
          <ac:chgData name="瑀婕 陳" userId="c176ebd2e60a71ab" providerId="LiveId" clId="{B87ACECB-F6A6-4856-A482-0CD76BCC3195}" dt="2021-11-01T09:03:02.720" v="4515" actId="478"/>
          <ac:picMkLst>
            <pc:docMk/>
            <pc:sldMk cId="755255227" sldId="276"/>
            <ac:picMk id="7" creationId="{CB188C96-0882-4E55-B893-93F7595847A2}"/>
          </ac:picMkLst>
        </pc:picChg>
        <pc:picChg chg="add mod">
          <ac:chgData name="瑀婕 陳" userId="c176ebd2e60a71ab" providerId="LiveId" clId="{B87ACECB-F6A6-4856-A482-0CD76BCC3195}" dt="2021-11-01T09:04:13.138" v="4536" actId="1076"/>
          <ac:picMkLst>
            <pc:docMk/>
            <pc:sldMk cId="755255227" sldId="276"/>
            <ac:picMk id="8" creationId="{4B053F3E-2520-4BAA-8CEA-BEE17AA588E2}"/>
          </ac:picMkLst>
        </pc:picChg>
        <pc:picChg chg="del">
          <ac:chgData name="瑀婕 陳" userId="c176ebd2e60a71ab" providerId="LiveId" clId="{B87ACECB-F6A6-4856-A482-0CD76BCC3195}" dt="2021-11-01T09:03:03.291" v="4516" actId="478"/>
          <ac:picMkLst>
            <pc:docMk/>
            <pc:sldMk cId="755255227" sldId="276"/>
            <ac:picMk id="9" creationId="{4F1D3871-90F3-4D23-A10F-3A2DB2A3B876}"/>
          </ac:picMkLst>
        </pc:picChg>
      </pc:sldChg>
      <pc:sldChg chg="addSp delSp modSp add mod modNotesTx">
        <pc:chgData name="瑀婕 陳" userId="c176ebd2e60a71ab" providerId="LiveId" clId="{B87ACECB-F6A6-4856-A482-0CD76BCC3195}" dt="2021-11-03T17:24:38.553" v="5420" actId="255"/>
        <pc:sldMkLst>
          <pc:docMk/>
          <pc:sldMk cId="684736926" sldId="277"/>
        </pc:sldMkLst>
        <pc:spChg chg="mod">
          <ac:chgData name="瑀婕 陳" userId="c176ebd2e60a71ab" providerId="LiveId" clId="{B87ACECB-F6A6-4856-A482-0CD76BCC3195}" dt="2021-11-03T17:24:27.722" v="5414" actId="20577"/>
          <ac:spMkLst>
            <pc:docMk/>
            <pc:sldMk cId="684736926" sldId="277"/>
            <ac:spMk id="2" creationId="{1C977BD6-A7D2-4BA3-8D9D-B54D400489D2}"/>
          </ac:spMkLst>
        </pc:spChg>
        <pc:spChg chg="mod">
          <ac:chgData name="瑀婕 陳" userId="c176ebd2e60a71ab" providerId="LiveId" clId="{B87ACECB-F6A6-4856-A482-0CD76BCC3195}" dt="2021-11-03T17:24:38.553" v="5420" actId="255"/>
          <ac:spMkLst>
            <pc:docMk/>
            <pc:sldMk cId="684736926" sldId="277"/>
            <ac:spMk id="3" creationId="{B4A67BC7-1E33-453B-831C-452DE9659C7D}"/>
          </ac:spMkLst>
        </pc:spChg>
        <pc:grpChg chg="del">
          <ac:chgData name="瑀婕 陳" userId="c176ebd2e60a71ab" providerId="LiveId" clId="{B87ACECB-F6A6-4856-A482-0CD76BCC3195}" dt="2021-11-01T09:14:16.333" v="4817" actId="478"/>
          <ac:grpSpMkLst>
            <pc:docMk/>
            <pc:sldMk cId="684736926" sldId="277"/>
            <ac:grpSpMk id="10" creationId="{FF51DAF8-B311-415B-AE17-76DB8BD5E4AB}"/>
          </ac:grpSpMkLst>
        </pc:grpChg>
        <pc:grpChg chg="add mod">
          <ac:chgData name="瑀婕 陳" userId="c176ebd2e60a71ab" providerId="LiveId" clId="{B87ACECB-F6A6-4856-A482-0CD76BCC3195}" dt="2021-11-01T09:15:59.584" v="4882" actId="1076"/>
          <ac:grpSpMkLst>
            <pc:docMk/>
            <pc:sldMk cId="684736926" sldId="277"/>
            <ac:grpSpMk id="11" creationId="{D6FAD6DB-0536-4D60-BB52-E377EBF94D33}"/>
          </ac:grpSpMkLst>
        </pc:grpChg>
        <pc:picChg chg="mod topLvl">
          <ac:chgData name="瑀婕 陳" userId="c176ebd2e60a71ab" providerId="LiveId" clId="{B87ACECB-F6A6-4856-A482-0CD76BCC3195}" dt="2021-11-01T09:15:52.827" v="4880" actId="164"/>
          <ac:picMkLst>
            <pc:docMk/>
            <pc:sldMk cId="684736926" sldId="277"/>
            <ac:picMk id="5" creationId="{093DD956-4A94-4C22-940F-67EA449AEACE}"/>
          </ac:picMkLst>
        </pc:picChg>
        <pc:picChg chg="add mod ord">
          <ac:chgData name="瑀婕 陳" userId="c176ebd2e60a71ab" providerId="LiveId" clId="{B87ACECB-F6A6-4856-A482-0CD76BCC3195}" dt="2021-11-01T09:15:52.827" v="4880" actId="164"/>
          <ac:picMkLst>
            <pc:docMk/>
            <pc:sldMk cId="684736926" sldId="277"/>
            <ac:picMk id="6" creationId="{3F0ADF4D-A9E6-4C43-8612-16B19FDD6EED}"/>
          </ac:picMkLst>
        </pc:picChg>
        <pc:picChg chg="del topLvl">
          <ac:chgData name="瑀婕 陳" userId="c176ebd2e60a71ab" providerId="LiveId" clId="{B87ACECB-F6A6-4856-A482-0CD76BCC3195}" dt="2021-11-01T09:14:16.333" v="4817" actId="478"/>
          <ac:picMkLst>
            <pc:docMk/>
            <pc:sldMk cId="684736926" sldId="277"/>
            <ac:picMk id="8" creationId="{4B053F3E-2520-4BAA-8CEA-BEE17AA588E2}"/>
          </ac:picMkLst>
        </pc:picChg>
        <pc:picChg chg="add del mod">
          <ac:chgData name="瑀婕 陳" userId="c176ebd2e60a71ab" providerId="LiveId" clId="{B87ACECB-F6A6-4856-A482-0CD76BCC3195}" dt="2021-11-03T17:24:24.304" v="5413" actId="478"/>
          <ac:picMkLst>
            <pc:docMk/>
            <pc:sldMk cId="684736926" sldId="277"/>
            <ac:picMk id="9" creationId="{16AAB675-BCDB-47D8-AAA1-925B2035BC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39BCA-43E1-4E80-87FB-419B8EDE2584}" type="datetimeFigureOut">
              <a:rPr lang="zh-TW" altLang="en-US" smtClean="0"/>
              <a:t>2021/11/4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3F646-386E-4B51-BF1C-A90226E87008}" type="slidenum">
              <a:rPr lang="zh-TW" altLang="en-US" smtClean="0"/>
              <a:t>‹#›</a:t>
            </a:fld>
            <a:endParaRPr lang="zh-TW" altLang="en-US"/>
          </a:p>
        </p:txBody>
      </p:sp>
    </p:spTree>
    <p:extLst>
      <p:ext uri="{BB962C8B-B14F-4D97-AF65-F5344CB8AC3E}">
        <p14:creationId xmlns:p14="http://schemas.microsoft.com/office/powerpoint/2010/main" val="129507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這個研究是透過使用駕駛模擬器來評估各種類型的廣告牌及不同年齡族群對視覺行為的影響</a:t>
            </a:r>
          </a:p>
        </p:txBody>
      </p:sp>
      <p:sp>
        <p:nvSpPr>
          <p:cNvPr id="4" name="投影片編號版面配置區 3"/>
          <p:cNvSpPr>
            <a:spLocks noGrp="1"/>
          </p:cNvSpPr>
          <p:nvPr>
            <p:ph type="sldNum" sz="quarter" idx="5"/>
          </p:nvPr>
        </p:nvSpPr>
        <p:spPr/>
        <p:txBody>
          <a:bodyPr/>
          <a:lstStyle/>
          <a:p>
            <a:fld id="{A753F646-386E-4B51-BF1C-A90226E87008}" type="slidenum">
              <a:rPr lang="zh-TW" altLang="en-US" smtClean="0"/>
              <a:t>1</a:t>
            </a:fld>
            <a:endParaRPr lang="zh-TW" altLang="en-US"/>
          </a:p>
        </p:txBody>
      </p:sp>
    </p:spTree>
    <p:extLst>
      <p:ext uri="{BB962C8B-B14F-4D97-AF65-F5344CB8AC3E}">
        <p14:creationId xmlns:p14="http://schemas.microsoft.com/office/powerpoint/2010/main" val="413244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與中老年組相比，青少年的掃視時間更長</a:t>
            </a:r>
          </a:p>
        </p:txBody>
      </p:sp>
      <p:sp>
        <p:nvSpPr>
          <p:cNvPr id="4" name="投影片編號版面配置區 3"/>
          <p:cNvSpPr>
            <a:spLocks noGrp="1"/>
          </p:cNvSpPr>
          <p:nvPr>
            <p:ph type="sldNum" sz="quarter" idx="5"/>
          </p:nvPr>
        </p:nvSpPr>
        <p:spPr/>
        <p:txBody>
          <a:bodyPr/>
          <a:lstStyle/>
          <a:p>
            <a:fld id="{30C95791-936C-40ED-847B-F089CA62533F}" type="slidenum">
              <a:rPr lang="zh-TW" altLang="en-US" smtClean="0"/>
              <a:t>12</a:t>
            </a:fld>
            <a:endParaRPr lang="zh-TW" altLang="en-US"/>
          </a:p>
        </p:txBody>
      </p:sp>
    </p:spTree>
    <p:extLst>
      <p:ext uri="{BB962C8B-B14F-4D97-AF65-F5344CB8AC3E}">
        <p14:creationId xmlns:p14="http://schemas.microsoft.com/office/powerpoint/2010/main" val="106236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0C95791-936C-40ED-847B-F089CA62533F}" type="slidenum">
              <a:rPr lang="zh-TW" altLang="en-US" smtClean="0"/>
              <a:t>13</a:t>
            </a:fld>
            <a:endParaRPr lang="zh-TW" altLang="en-US"/>
          </a:p>
        </p:txBody>
      </p:sp>
    </p:spTree>
    <p:extLst>
      <p:ext uri="{BB962C8B-B14F-4D97-AF65-F5344CB8AC3E}">
        <p14:creationId xmlns:p14="http://schemas.microsoft.com/office/powerpoint/2010/main" val="321322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National Highway Traffic Safety Administration =</a:t>
            </a:r>
            <a:r>
              <a:rPr lang="zh-TW" altLang="en-US" dirty="0"/>
              <a:t>美國國家公路交通安全管理</a:t>
            </a:r>
            <a:endParaRPr lang="en-US" altLang="zh-TW" dirty="0"/>
          </a:p>
          <a:p>
            <a:r>
              <a:rPr lang="zh-TW" altLang="en-US" dirty="0"/>
              <a:t>物體：廣告牌</a:t>
            </a:r>
            <a:endParaRPr lang="en-US" altLang="zh-TW" dirty="0"/>
          </a:p>
          <a:p>
            <a:r>
              <a:rPr lang="zh-TW" altLang="en-US" dirty="0"/>
              <a:t>人：乘客</a:t>
            </a:r>
            <a:endParaRPr lang="en-US" altLang="zh-TW" dirty="0"/>
          </a:p>
          <a:p>
            <a:r>
              <a:rPr lang="zh-TW" altLang="en-US" dirty="0"/>
              <a:t>事件：滑手機</a:t>
            </a:r>
            <a:endParaRPr lang="en-US" altLang="zh-TW" dirty="0"/>
          </a:p>
          <a:p>
            <a:r>
              <a:rPr lang="zh-TW" altLang="en-US" dirty="0"/>
              <a:t>靜態：一個畫面不動</a:t>
            </a:r>
            <a:endParaRPr lang="en-US" altLang="zh-TW" dirty="0"/>
          </a:p>
          <a:p>
            <a:r>
              <a:rPr lang="zh-TW" altLang="en-US" dirty="0"/>
              <a:t>數位：</a:t>
            </a:r>
            <a:r>
              <a:rPr lang="en-US" altLang="zh-TW" sz="1800" dirty="0">
                <a:effectLst/>
                <a:latin typeface="Calibri" panose="020F0502020204030204" pitchFamily="34" charset="0"/>
                <a:ea typeface="新細明體" panose="02020500000000000000" pitchFamily="18" charset="-120"/>
                <a:cs typeface="Times New Roman" panose="02020603050405020304" pitchFamily="18" charset="0"/>
              </a:rPr>
              <a:t>6-10 </a:t>
            </a:r>
            <a:r>
              <a:rPr lang="zh-TW" altLang="zh-TW" sz="1800" dirty="0">
                <a:effectLst/>
                <a:latin typeface="Calibri" panose="020F0502020204030204" pitchFamily="34" charset="0"/>
                <a:ea typeface="新細明體" panose="02020500000000000000" pitchFamily="18" charset="-120"/>
                <a:cs typeface="Times New Roman" panose="02020603050405020304" pitchFamily="18" charset="0"/>
              </a:rPr>
              <a:t>秒</a:t>
            </a:r>
            <a:r>
              <a:rPr lang="zh-TW" altLang="en-US" sz="1800" dirty="0">
                <a:effectLst/>
                <a:latin typeface="Calibri" panose="020F0502020204030204" pitchFamily="34" charset="0"/>
                <a:ea typeface="新細明體" panose="02020500000000000000" pitchFamily="18" charset="-120"/>
                <a:cs typeface="Times New Roman" panose="02020603050405020304" pitchFamily="18" charset="0"/>
              </a:rPr>
              <a:t>會換一個畫面</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視覺分心：駕駛者將視線從道路上移開</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A753F646-386E-4B51-BF1C-A90226E87008}" type="slidenum">
              <a:rPr lang="zh-TW" altLang="en-US" smtClean="0"/>
              <a:t>2</a:t>
            </a:fld>
            <a:endParaRPr lang="zh-TW" altLang="en-US"/>
          </a:p>
        </p:txBody>
      </p:sp>
    </p:spTree>
    <p:extLst>
      <p:ext uri="{BB962C8B-B14F-4D97-AF65-F5344CB8AC3E}">
        <p14:creationId xmlns:p14="http://schemas.microsoft.com/office/powerpoint/2010/main" val="4322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753F646-386E-4B51-BF1C-A90226E87008}" type="slidenum">
              <a:rPr lang="zh-TW" altLang="en-US" smtClean="0"/>
              <a:t>3</a:t>
            </a:fld>
            <a:endParaRPr lang="zh-TW" altLang="en-US"/>
          </a:p>
        </p:txBody>
      </p:sp>
    </p:spTree>
    <p:extLst>
      <p:ext uri="{BB962C8B-B14F-4D97-AF65-F5344CB8AC3E}">
        <p14:creationId xmlns:p14="http://schemas.microsoft.com/office/powerpoint/2010/main" val="101606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Ethnicity</a:t>
            </a:r>
            <a:r>
              <a:rPr lang="zh-TW" altLang="en-US" dirty="0"/>
              <a:t>：種族</a:t>
            </a:r>
            <a:endParaRPr lang="en-US" altLang="zh-TW" dirty="0"/>
          </a:p>
          <a:p>
            <a:r>
              <a:rPr lang="en-US" altLang="zh-TW" dirty="0"/>
              <a:t>Caucasian</a:t>
            </a:r>
            <a:r>
              <a:rPr lang="zh-TW" altLang="en-US" dirty="0"/>
              <a:t>：白種人</a:t>
            </a:r>
            <a:endParaRPr lang="en-US" altLang="zh-TW" dirty="0"/>
          </a:p>
          <a:p>
            <a:r>
              <a:rPr lang="en-US" altLang="zh-TW" dirty="0"/>
              <a:t>Minority</a:t>
            </a:r>
            <a:r>
              <a:rPr lang="zh-TW" altLang="en-US" dirty="0"/>
              <a:t>：少數民族</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000000"/>
                </a:solidFill>
                <a:effectLst/>
                <a:latin typeface="Roboto" panose="02000000000000000000" pitchFamily="2" charset="0"/>
              </a:rPr>
              <a:t>板子通常擺在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英尺遠的地方，而你可以清楚看到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英尺處，別人也可以看到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英尺處，代表你的視力正常 </a:t>
            </a:r>
            <a:r>
              <a:rPr lang="en-US" altLang="zh-TW" b="0" i="0" dirty="0">
                <a:solidFill>
                  <a:srgbClr val="000000"/>
                </a:solidFill>
                <a:effectLst/>
                <a:latin typeface="Roboto" panose="02000000000000000000" pitchFamily="2" charset="0"/>
              </a:rPr>
              <a:t>1.0</a:t>
            </a:r>
            <a:r>
              <a:rPr lang="zh-TW" altLang="en-US" b="0" i="0" dirty="0">
                <a:solidFill>
                  <a:srgbClr val="000000"/>
                </a:solidFill>
                <a:effectLst/>
                <a:latin typeface="Roboto" panose="02000000000000000000" pitchFamily="2" charset="0"/>
              </a:rPr>
              <a:t>，分子皆為</a:t>
            </a:r>
            <a:r>
              <a:rPr lang="en-US" altLang="zh-TW" b="0" i="0" dirty="0">
                <a:solidFill>
                  <a:srgbClr val="000000"/>
                </a:solidFill>
                <a:effectLst/>
                <a:latin typeface="Roboto" panose="02000000000000000000" pitchFamily="2" charset="0"/>
              </a:rPr>
              <a:t>20</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4</a:t>
            </a:fld>
            <a:endParaRPr lang="zh-TW" altLang="en-US"/>
          </a:p>
        </p:txBody>
      </p:sp>
    </p:spTree>
    <p:extLst>
      <p:ext uri="{BB962C8B-B14F-4D97-AF65-F5344CB8AC3E}">
        <p14:creationId xmlns:p14="http://schemas.microsoft.com/office/powerpoint/2010/main" val="239313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000000"/>
                </a:solidFill>
                <a:effectLst/>
                <a:latin typeface="tahoma" panose="020B0604030504040204" pitchFamily="34" charset="0"/>
              </a:rPr>
              <a:t>1</a:t>
            </a:r>
            <a:r>
              <a:rPr lang="zh-TW" altLang="en-US" b="0" i="0" dirty="0">
                <a:solidFill>
                  <a:srgbClr val="000000"/>
                </a:solidFill>
                <a:effectLst/>
                <a:latin typeface="tahoma" panose="020B0604030504040204" pitchFamily="34" charset="0"/>
              </a:rPr>
              <a:t>英里 </a:t>
            </a:r>
            <a:r>
              <a:rPr lang="en-US" altLang="zh-TW" b="0" i="0" dirty="0">
                <a:solidFill>
                  <a:srgbClr val="000000"/>
                </a:solidFill>
                <a:effectLst/>
                <a:latin typeface="tahoma" panose="020B0604030504040204" pitchFamily="34" charset="0"/>
              </a:rPr>
              <a:t>= </a:t>
            </a:r>
            <a:r>
              <a:rPr lang="en-US" altLang="zh-TW" b="0" i="0" dirty="0">
                <a:solidFill>
                  <a:srgbClr val="FF0000"/>
                </a:solidFill>
                <a:effectLst/>
                <a:latin typeface="tahoma" panose="020B0604030504040204" pitchFamily="34" charset="0"/>
              </a:rPr>
              <a:t>5280</a:t>
            </a:r>
            <a:r>
              <a:rPr lang="zh-TW" altLang="en-US" b="0" i="0" dirty="0">
                <a:solidFill>
                  <a:srgbClr val="000000"/>
                </a:solidFill>
                <a:effectLst/>
                <a:latin typeface="tahoma" panose="020B0604030504040204" pitchFamily="34" charset="0"/>
              </a:rPr>
              <a:t>英尺</a:t>
            </a:r>
            <a:endParaRPr lang="zh-TW" altLang="en-US" dirty="0"/>
          </a:p>
        </p:txBody>
      </p:sp>
      <p:sp>
        <p:nvSpPr>
          <p:cNvPr id="4" name="投影片編號版面配置區 3"/>
          <p:cNvSpPr>
            <a:spLocks noGrp="1"/>
          </p:cNvSpPr>
          <p:nvPr>
            <p:ph type="sldNum" sz="quarter" idx="5"/>
          </p:nvPr>
        </p:nvSpPr>
        <p:spPr/>
        <p:txBody>
          <a:bodyPr/>
          <a:lstStyle/>
          <a:p>
            <a:fld id="{A753F646-386E-4B51-BF1C-A90226E87008}" type="slidenum">
              <a:rPr lang="zh-TW" altLang="en-US" smtClean="0"/>
              <a:t>7</a:t>
            </a:fld>
            <a:endParaRPr lang="zh-TW" altLang="en-US"/>
          </a:p>
        </p:txBody>
      </p:sp>
    </p:spTree>
    <p:extLst>
      <p:ext uri="{BB962C8B-B14F-4D97-AF65-F5344CB8AC3E}">
        <p14:creationId xmlns:p14="http://schemas.microsoft.com/office/powerpoint/2010/main" val="7037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65 </a:t>
            </a:r>
            <a:r>
              <a:rPr lang="zh-TW" altLang="en-US" dirty="0"/>
              <a:t>英里</a:t>
            </a:r>
            <a:r>
              <a:rPr lang="en-US" altLang="zh-TW" dirty="0"/>
              <a:t>/</a:t>
            </a:r>
            <a:r>
              <a:rPr lang="zh-TW" altLang="en-US" dirty="0"/>
              <a:t>小時約等於</a:t>
            </a:r>
            <a:r>
              <a:rPr lang="en-US" altLang="zh-TW" dirty="0"/>
              <a:t>105</a:t>
            </a:r>
            <a:r>
              <a:rPr lang="zh-TW" altLang="en-US" dirty="0"/>
              <a:t>公里</a:t>
            </a:r>
            <a:r>
              <a:rPr lang="en-US" altLang="zh-TW" dirty="0"/>
              <a:t>/</a:t>
            </a:r>
            <a:r>
              <a:rPr lang="zh-TW" altLang="en-US" dirty="0"/>
              <a:t>小時</a:t>
            </a:r>
          </a:p>
        </p:txBody>
      </p:sp>
      <p:sp>
        <p:nvSpPr>
          <p:cNvPr id="4" name="投影片編號版面配置區 3"/>
          <p:cNvSpPr>
            <a:spLocks noGrp="1"/>
          </p:cNvSpPr>
          <p:nvPr>
            <p:ph type="sldNum" sz="quarter" idx="5"/>
          </p:nvPr>
        </p:nvSpPr>
        <p:spPr/>
        <p:txBody>
          <a:bodyPr/>
          <a:lstStyle/>
          <a:p>
            <a:fld id="{30C95791-936C-40ED-847B-F089CA62533F}" type="slidenum">
              <a:rPr lang="zh-TW" altLang="en-US" smtClean="0"/>
              <a:t>8</a:t>
            </a:fld>
            <a:endParaRPr lang="zh-TW" altLang="en-US"/>
          </a:p>
        </p:txBody>
      </p:sp>
    </p:spTree>
    <p:extLst>
      <p:ext uri="{BB962C8B-B14F-4D97-AF65-F5344CB8AC3E}">
        <p14:creationId xmlns:p14="http://schemas.microsoft.com/office/powerpoint/2010/main" val="161201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時間百分比：每段有</a:t>
            </a:r>
            <a:r>
              <a:rPr lang="en-US" altLang="zh-TW" dirty="0"/>
              <a:t>4</a:t>
            </a:r>
            <a:r>
              <a:rPr lang="zh-TW" altLang="en-US" dirty="0"/>
              <a:t>個廣告牌，四個廣告牌看的時間相加再除以四個廣告牌出現的總時間</a:t>
            </a:r>
            <a:endParaRPr lang="en-US" altLang="zh-TW" dirty="0"/>
          </a:p>
          <a:p>
            <a:r>
              <a:rPr lang="zh-TW" altLang="en-US" dirty="0"/>
              <a:t>掃射次數：每段有</a:t>
            </a:r>
            <a:r>
              <a:rPr lang="en-US" altLang="zh-TW" dirty="0"/>
              <a:t>4</a:t>
            </a:r>
            <a:r>
              <a:rPr lang="zh-TW" altLang="en-US" dirty="0"/>
              <a:t>個，四個廣告牌的次數相加除以四</a:t>
            </a:r>
            <a:endParaRPr lang="en-US" altLang="zh-TW" dirty="0"/>
          </a:p>
          <a:p>
            <a:r>
              <a:rPr lang="zh-TW" altLang="en-US" dirty="0"/>
              <a:t>掃射長度：每段有</a:t>
            </a:r>
            <a:r>
              <a:rPr lang="en-US" altLang="zh-TW" dirty="0"/>
              <a:t>4</a:t>
            </a:r>
            <a:r>
              <a:rPr lang="zh-TW" altLang="en-US" dirty="0"/>
              <a:t>個廣告牌，每段相加除以四</a:t>
            </a:r>
            <a:endParaRPr lang="en-US" altLang="zh-TW" dirty="0"/>
          </a:p>
        </p:txBody>
      </p:sp>
      <p:sp>
        <p:nvSpPr>
          <p:cNvPr id="4" name="投影片編號版面配置區 3"/>
          <p:cNvSpPr>
            <a:spLocks noGrp="1"/>
          </p:cNvSpPr>
          <p:nvPr>
            <p:ph type="sldNum" sz="quarter" idx="5"/>
          </p:nvPr>
        </p:nvSpPr>
        <p:spPr/>
        <p:txBody>
          <a:bodyPr/>
          <a:lstStyle/>
          <a:p>
            <a:fld id="{30C95791-936C-40ED-847B-F089CA62533F}" type="slidenum">
              <a:rPr lang="zh-TW" altLang="en-US" smtClean="0"/>
              <a:t>9</a:t>
            </a:fld>
            <a:endParaRPr lang="zh-TW" altLang="en-US"/>
          </a:p>
        </p:txBody>
      </p:sp>
    </p:spTree>
    <p:extLst>
      <p:ext uri="{BB962C8B-B14F-4D97-AF65-F5344CB8AC3E}">
        <p14:creationId xmlns:p14="http://schemas.microsoft.com/office/powerpoint/2010/main" val="184829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第一點：</a:t>
            </a:r>
            <a:r>
              <a:rPr lang="en-US" altLang="zh-TW" dirty="0"/>
              <a:t>X</a:t>
            </a:r>
            <a:r>
              <a:rPr lang="zh-TW" altLang="en-US" dirty="0"/>
              <a:t>軸是不同的年齡族群，</a:t>
            </a:r>
            <a:r>
              <a:rPr lang="en-US" altLang="zh-TW" dirty="0"/>
              <a:t>Y</a:t>
            </a:r>
            <a:r>
              <a:rPr lang="zh-TW" altLang="en-US" dirty="0"/>
              <a:t>軸是時間百分比，這個圖表顯示說，對於每個年齡族群，隨著廣告牌轉換時間的增加，看廣告牌的時間百分比顯著增加，除了老年族群，他們花更多時間看靜態廣告牌；</a:t>
            </a:r>
            <a:r>
              <a:rPr lang="zh-TW" altLang="en-US" sz="1200" dirty="0"/>
              <a:t>與其他年齡族群相比，青少年將目光轉向廣告牌的時間要長得多</a:t>
            </a:r>
            <a:endParaRPr lang="zh-TW" altLang="en-US" dirty="0"/>
          </a:p>
        </p:txBody>
      </p:sp>
      <p:sp>
        <p:nvSpPr>
          <p:cNvPr id="4" name="投影片編號版面配置區 3"/>
          <p:cNvSpPr>
            <a:spLocks noGrp="1"/>
          </p:cNvSpPr>
          <p:nvPr>
            <p:ph type="sldNum" sz="quarter" idx="5"/>
          </p:nvPr>
        </p:nvSpPr>
        <p:spPr/>
        <p:txBody>
          <a:bodyPr/>
          <a:lstStyle/>
          <a:p>
            <a:fld id="{30C95791-936C-40ED-847B-F089CA62533F}" type="slidenum">
              <a:rPr lang="zh-TW" altLang="en-US" smtClean="0"/>
              <a:t>10</a:t>
            </a:fld>
            <a:endParaRPr lang="zh-TW" altLang="en-US"/>
          </a:p>
        </p:txBody>
      </p:sp>
    </p:spTree>
    <p:extLst>
      <p:ext uri="{BB962C8B-B14F-4D97-AF65-F5344CB8AC3E}">
        <p14:creationId xmlns:p14="http://schemas.microsoft.com/office/powerpoint/2010/main" val="5995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無論是持續至少 </a:t>
            </a:r>
            <a:r>
              <a:rPr lang="en-US" altLang="zh-TW" dirty="0"/>
              <a:t>0.75 </a:t>
            </a:r>
            <a:r>
              <a:rPr lang="zh-TW" altLang="en-US" dirty="0"/>
              <a:t>秒的掃視次數或持續至少</a:t>
            </a:r>
            <a:r>
              <a:rPr lang="en-US" altLang="zh-TW" dirty="0"/>
              <a:t>2</a:t>
            </a:r>
            <a:r>
              <a:rPr lang="zh-TW" altLang="en-US" dirty="0"/>
              <a:t>秒的掃視次數與中老年組相比，青少年明顯次數更多。</a:t>
            </a:r>
          </a:p>
        </p:txBody>
      </p:sp>
      <p:sp>
        <p:nvSpPr>
          <p:cNvPr id="4" name="投影片編號版面配置區 3"/>
          <p:cNvSpPr>
            <a:spLocks noGrp="1"/>
          </p:cNvSpPr>
          <p:nvPr>
            <p:ph type="sldNum" sz="quarter" idx="5"/>
          </p:nvPr>
        </p:nvSpPr>
        <p:spPr/>
        <p:txBody>
          <a:bodyPr/>
          <a:lstStyle/>
          <a:p>
            <a:fld id="{30C95791-936C-40ED-847B-F089CA62533F}" type="slidenum">
              <a:rPr lang="zh-TW" altLang="en-US" smtClean="0"/>
              <a:t>11</a:t>
            </a:fld>
            <a:endParaRPr lang="zh-TW" altLang="en-US"/>
          </a:p>
        </p:txBody>
      </p:sp>
    </p:spTree>
    <p:extLst>
      <p:ext uri="{BB962C8B-B14F-4D97-AF65-F5344CB8AC3E}">
        <p14:creationId xmlns:p14="http://schemas.microsoft.com/office/powerpoint/2010/main" val="378980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D1850535-80A8-48BD-A0ED-FCB7243696C2}" type="datetimeFigureOut">
              <a:rPr lang="zh-TW" altLang="en-US" smtClean="0"/>
              <a:t>2021/11/4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3312D05-B678-465A-853E-3D146866A183}"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38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1850535-80A8-48BD-A0ED-FCB7243696C2}" type="datetimeFigureOut">
              <a:rPr lang="zh-TW" altLang="en-US" smtClean="0"/>
              <a:t>2021/11/4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3312D05-B678-465A-853E-3D146866A183}" type="slidenum">
              <a:rPr lang="zh-TW" altLang="en-US" smtClean="0"/>
              <a:t>‹#›</a:t>
            </a:fld>
            <a:endParaRPr lang="zh-TW" altLang="en-US"/>
          </a:p>
        </p:txBody>
      </p:sp>
    </p:spTree>
    <p:extLst>
      <p:ext uri="{BB962C8B-B14F-4D97-AF65-F5344CB8AC3E}">
        <p14:creationId xmlns:p14="http://schemas.microsoft.com/office/powerpoint/2010/main" val="79955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1850535-80A8-48BD-A0ED-FCB7243696C2}" type="datetimeFigureOut">
              <a:rPr lang="zh-TW" altLang="en-US" smtClean="0"/>
              <a:t>2021/11/4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3312D05-B678-465A-853E-3D146866A183}" type="slidenum">
              <a:rPr lang="zh-TW" altLang="en-US" smtClean="0"/>
              <a:t>‹#›</a:t>
            </a:fld>
            <a:endParaRPr lang="zh-TW" altLang="en-US"/>
          </a:p>
        </p:txBody>
      </p:sp>
    </p:spTree>
    <p:extLst>
      <p:ext uri="{BB962C8B-B14F-4D97-AF65-F5344CB8AC3E}">
        <p14:creationId xmlns:p14="http://schemas.microsoft.com/office/powerpoint/2010/main" val="72352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1850535-80A8-48BD-A0ED-FCB7243696C2}" type="datetimeFigureOut">
              <a:rPr lang="zh-TW" altLang="en-US" smtClean="0"/>
              <a:t>2021/11/4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3312D05-B678-465A-853E-3D146866A183}" type="slidenum">
              <a:rPr lang="zh-TW" altLang="en-US" smtClean="0"/>
              <a:t>‹#›</a:t>
            </a:fld>
            <a:endParaRPr lang="zh-TW" altLang="en-US"/>
          </a:p>
        </p:txBody>
      </p:sp>
    </p:spTree>
    <p:extLst>
      <p:ext uri="{BB962C8B-B14F-4D97-AF65-F5344CB8AC3E}">
        <p14:creationId xmlns:p14="http://schemas.microsoft.com/office/powerpoint/2010/main" val="247330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1850535-80A8-48BD-A0ED-FCB7243696C2}" type="datetimeFigureOut">
              <a:rPr lang="zh-TW" altLang="en-US" smtClean="0"/>
              <a:t>2021/11/4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3312D05-B678-465A-853E-3D146866A183}"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62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1850535-80A8-48BD-A0ED-FCB7243696C2}" type="datetimeFigureOut">
              <a:rPr lang="zh-TW" altLang="en-US" smtClean="0"/>
              <a:t>2021/11/4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3312D05-B678-465A-853E-3D146866A183}" type="slidenum">
              <a:rPr lang="zh-TW" altLang="en-US" smtClean="0"/>
              <a:t>‹#›</a:t>
            </a:fld>
            <a:endParaRPr lang="zh-TW" altLang="en-US"/>
          </a:p>
        </p:txBody>
      </p:sp>
    </p:spTree>
    <p:extLst>
      <p:ext uri="{BB962C8B-B14F-4D97-AF65-F5344CB8AC3E}">
        <p14:creationId xmlns:p14="http://schemas.microsoft.com/office/powerpoint/2010/main" val="288478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D1850535-80A8-48BD-A0ED-FCB7243696C2}" type="datetimeFigureOut">
              <a:rPr lang="zh-TW" altLang="en-US" smtClean="0"/>
              <a:t>2021/11/4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3312D05-B678-465A-853E-3D146866A183}" type="slidenum">
              <a:rPr lang="zh-TW" altLang="en-US" smtClean="0"/>
              <a:t>‹#›</a:t>
            </a:fld>
            <a:endParaRPr lang="zh-TW" altLang="en-US"/>
          </a:p>
        </p:txBody>
      </p:sp>
    </p:spTree>
    <p:extLst>
      <p:ext uri="{BB962C8B-B14F-4D97-AF65-F5344CB8AC3E}">
        <p14:creationId xmlns:p14="http://schemas.microsoft.com/office/powerpoint/2010/main" val="3531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D1850535-80A8-48BD-A0ED-FCB7243696C2}" type="datetimeFigureOut">
              <a:rPr lang="zh-TW" altLang="en-US" smtClean="0"/>
              <a:t>2021/11/4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3312D05-B678-465A-853E-3D146866A183}" type="slidenum">
              <a:rPr lang="zh-TW" altLang="en-US" smtClean="0"/>
              <a:t>‹#›</a:t>
            </a:fld>
            <a:endParaRPr lang="zh-TW" altLang="en-US"/>
          </a:p>
        </p:txBody>
      </p:sp>
    </p:spTree>
    <p:extLst>
      <p:ext uri="{BB962C8B-B14F-4D97-AF65-F5344CB8AC3E}">
        <p14:creationId xmlns:p14="http://schemas.microsoft.com/office/powerpoint/2010/main" val="252531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850535-80A8-48BD-A0ED-FCB7243696C2}" type="datetimeFigureOut">
              <a:rPr lang="zh-TW" altLang="en-US" smtClean="0"/>
              <a:t>2021/11/4</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83312D05-B678-465A-853E-3D146866A183}" type="slidenum">
              <a:rPr lang="zh-TW" altLang="en-US" smtClean="0"/>
              <a:t>‹#›</a:t>
            </a:fld>
            <a:endParaRPr lang="zh-TW" altLang="en-US"/>
          </a:p>
        </p:txBody>
      </p:sp>
    </p:spTree>
    <p:extLst>
      <p:ext uri="{BB962C8B-B14F-4D97-AF65-F5344CB8AC3E}">
        <p14:creationId xmlns:p14="http://schemas.microsoft.com/office/powerpoint/2010/main" val="138536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850535-80A8-48BD-A0ED-FCB7243696C2}" type="datetimeFigureOut">
              <a:rPr lang="zh-TW" altLang="en-US" smtClean="0"/>
              <a:t>2021/11/4</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312D05-B678-465A-853E-3D146866A183}" type="slidenum">
              <a:rPr lang="zh-TW" altLang="en-US" smtClean="0"/>
              <a:t>‹#›</a:t>
            </a:fld>
            <a:endParaRPr lang="zh-TW" altLang="en-US"/>
          </a:p>
        </p:txBody>
      </p:sp>
    </p:spTree>
    <p:extLst>
      <p:ext uri="{BB962C8B-B14F-4D97-AF65-F5344CB8AC3E}">
        <p14:creationId xmlns:p14="http://schemas.microsoft.com/office/powerpoint/2010/main" val="402686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1850535-80A8-48BD-A0ED-FCB7243696C2}" type="datetimeFigureOut">
              <a:rPr lang="zh-TW" altLang="en-US" smtClean="0"/>
              <a:t>2021/11/4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3312D05-B678-465A-853E-3D146866A183}" type="slidenum">
              <a:rPr lang="zh-TW" altLang="en-US" smtClean="0"/>
              <a:t>‹#›</a:t>
            </a:fld>
            <a:endParaRPr lang="zh-TW" altLang="en-US"/>
          </a:p>
        </p:txBody>
      </p:sp>
    </p:spTree>
    <p:extLst>
      <p:ext uri="{BB962C8B-B14F-4D97-AF65-F5344CB8AC3E}">
        <p14:creationId xmlns:p14="http://schemas.microsoft.com/office/powerpoint/2010/main" val="10340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1850535-80A8-48BD-A0ED-FCB7243696C2}" type="datetimeFigureOut">
              <a:rPr lang="zh-TW" altLang="en-US" smtClean="0"/>
              <a:t>2021/11/4</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312D05-B678-465A-853E-3D146866A183}"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831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E51410-298D-44F3-8261-8A7B1E96FB77}"/>
              </a:ext>
            </a:extLst>
          </p:cNvPr>
          <p:cNvSpPr>
            <a:spLocks noGrp="1"/>
          </p:cNvSpPr>
          <p:nvPr>
            <p:ph type="ctrTitle"/>
          </p:nvPr>
        </p:nvSpPr>
        <p:spPr/>
        <p:txBody>
          <a:bodyPr>
            <a:normAutofit/>
          </a:bodyPr>
          <a:lstStyle/>
          <a:p>
            <a:pPr algn="ctr">
              <a:lnSpc>
                <a:spcPct val="150000"/>
              </a:lnSpc>
            </a:pPr>
            <a:r>
              <a:rPr lang="en-US" altLang="zh-TW" sz="4000" dirty="0"/>
              <a:t>Visual behavior differences in drivers across the lifespan:</a:t>
            </a:r>
            <a:r>
              <a:rPr lang="zh-TW" altLang="en-US" sz="4000" dirty="0"/>
              <a:t> </a:t>
            </a:r>
            <a:r>
              <a:rPr lang="en-US" altLang="zh-TW" sz="4000" dirty="0"/>
              <a:t>A digital billboard simulator study</a:t>
            </a:r>
            <a:endParaRPr lang="zh-TW" altLang="en-US" sz="4000" dirty="0"/>
          </a:p>
        </p:txBody>
      </p:sp>
      <p:sp>
        <p:nvSpPr>
          <p:cNvPr id="3" name="副標題 2">
            <a:extLst>
              <a:ext uri="{FF2B5EF4-FFF2-40B4-BE49-F238E27FC236}">
                <a16:creationId xmlns:a16="http://schemas.microsoft.com/office/drawing/2014/main" id="{F63CF631-0426-4FE0-B83D-74169F9FC8A9}"/>
              </a:ext>
            </a:extLst>
          </p:cNvPr>
          <p:cNvSpPr>
            <a:spLocks noGrp="1"/>
          </p:cNvSpPr>
          <p:nvPr>
            <p:ph type="subTitle" idx="1"/>
          </p:nvPr>
        </p:nvSpPr>
        <p:spPr>
          <a:xfrm>
            <a:off x="950259" y="4455622"/>
            <a:ext cx="10820400" cy="1864496"/>
          </a:xfrm>
        </p:spPr>
        <p:txBody>
          <a:bodyPr>
            <a:normAutofit fontScale="77500" lnSpcReduction="20000"/>
          </a:bodyPr>
          <a:lstStyle/>
          <a:p>
            <a:r>
              <a:rPr lang="zh-TW" altLang="en-US" dirty="0"/>
              <a:t>作者</a:t>
            </a:r>
            <a:r>
              <a:rPr lang="zh-TW" altLang="en-US" cap="none" dirty="0"/>
              <a:t>：</a:t>
            </a:r>
            <a:r>
              <a:rPr lang="en-US" altLang="zh-TW" cap="none" dirty="0"/>
              <a:t>Despina </a:t>
            </a:r>
            <a:r>
              <a:rPr lang="en-US" altLang="zh-TW" cap="none" dirty="0" err="1"/>
              <a:t>Stavrinos</a:t>
            </a:r>
            <a:r>
              <a:rPr lang="en-US" altLang="zh-TW" cap="none" dirty="0"/>
              <a:t>, Peyton R. Mosley, Shannon M. Wittig, Haley D. Johnson,</a:t>
            </a:r>
          </a:p>
          <a:p>
            <a:r>
              <a:rPr lang="en-US" altLang="zh-TW" cap="none" dirty="0"/>
              <a:t>John S. Decker, Virginia P. </a:t>
            </a:r>
            <a:r>
              <a:rPr lang="en-US" altLang="zh-TW" cap="none" dirty="0" err="1"/>
              <a:t>Sisiopiku</a:t>
            </a:r>
            <a:r>
              <a:rPr lang="en-US" altLang="zh-TW" cap="none" dirty="0"/>
              <a:t>, Sharon C. </a:t>
            </a:r>
            <a:r>
              <a:rPr lang="en-US" altLang="zh-TW" cap="none" dirty="0" err="1"/>
              <a:t>Welburn</a:t>
            </a:r>
            <a:endParaRPr lang="en-US" altLang="zh-TW" cap="none" dirty="0"/>
          </a:p>
          <a:p>
            <a:r>
              <a:rPr lang="zh-TW" altLang="en-US" cap="none" dirty="0"/>
              <a:t>期刊：</a:t>
            </a:r>
            <a:r>
              <a:rPr lang="en-US" altLang="zh-TW" cap="none" dirty="0"/>
              <a:t>Transportation Research Part F 41 (2016) 19–28</a:t>
            </a:r>
          </a:p>
          <a:p>
            <a:r>
              <a:rPr lang="zh-TW" altLang="en-US" cap="none" dirty="0"/>
              <a:t>學生：陳瑀婕</a:t>
            </a:r>
          </a:p>
          <a:p>
            <a:r>
              <a:rPr lang="zh-TW" altLang="en-US" cap="none" dirty="0"/>
              <a:t>指導教授：柳永青 教授</a:t>
            </a:r>
          </a:p>
          <a:p>
            <a:endParaRPr lang="zh-TW" altLang="en-US" dirty="0"/>
          </a:p>
        </p:txBody>
      </p:sp>
    </p:spTree>
    <p:extLst>
      <p:ext uri="{BB962C8B-B14F-4D97-AF65-F5344CB8AC3E}">
        <p14:creationId xmlns:p14="http://schemas.microsoft.com/office/powerpoint/2010/main" val="413547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977BD6-A7D2-4BA3-8D9D-B54D400489D2}"/>
              </a:ext>
            </a:extLst>
          </p:cNvPr>
          <p:cNvSpPr>
            <a:spLocks noGrp="1"/>
          </p:cNvSpPr>
          <p:nvPr>
            <p:ph type="title"/>
          </p:nvPr>
        </p:nvSpPr>
        <p:spPr/>
        <p:txBody>
          <a:bodyPr/>
          <a:lstStyle/>
          <a:p>
            <a:r>
              <a:rPr lang="en-US" altLang="zh-TW" dirty="0"/>
              <a:t>Result-</a:t>
            </a:r>
            <a:r>
              <a:rPr lang="zh-TW" altLang="en-US" dirty="0"/>
              <a:t>時間百分比</a:t>
            </a:r>
          </a:p>
        </p:txBody>
      </p:sp>
      <p:sp>
        <p:nvSpPr>
          <p:cNvPr id="3" name="內容版面配置區 2">
            <a:extLst>
              <a:ext uri="{FF2B5EF4-FFF2-40B4-BE49-F238E27FC236}">
                <a16:creationId xmlns:a16="http://schemas.microsoft.com/office/drawing/2014/main" id="{B4A67BC7-1E33-453B-831C-452DE9659C7D}"/>
              </a:ext>
            </a:extLst>
          </p:cNvPr>
          <p:cNvSpPr>
            <a:spLocks noGrp="1"/>
          </p:cNvSpPr>
          <p:nvPr>
            <p:ph idx="1"/>
          </p:nvPr>
        </p:nvSpPr>
        <p:spPr>
          <a:xfrm>
            <a:off x="1097280" y="1845734"/>
            <a:ext cx="6142506" cy="4023360"/>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不同的年齡族群與廣告牌的類型的交互作用對時間百分比具有顯著影響</a:t>
            </a:r>
            <a:r>
              <a:rPr lang="en-US" altLang="zh-TW" dirty="0"/>
              <a:t>F(6,153)=2.48</a:t>
            </a:r>
            <a:r>
              <a:rPr lang="zh-TW" altLang="en-US" dirty="0"/>
              <a:t>，</a:t>
            </a:r>
            <a:r>
              <a:rPr lang="en-US" altLang="zh-TW" dirty="0"/>
              <a:t>p=0.026</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不同的年齡族群對時間百分比具有顯著影響</a:t>
            </a:r>
            <a:r>
              <a:rPr lang="en-US" altLang="zh-TW" dirty="0"/>
              <a:t>F(2,51)=8.07</a:t>
            </a:r>
            <a:r>
              <a:rPr lang="zh-TW" altLang="en-US" dirty="0"/>
              <a:t>，</a:t>
            </a:r>
            <a:r>
              <a:rPr lang="en-US" altLang="zh-TW" dirty="0"/>
              <a:t>p=0.001</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endParaRPr lang="en-US" altLang="zh-TW" sz="2200" dirty="0"/>
          </a:p>
          <a:p>
            <a:pPr marL="702900" indent="-342900" algn="just" hangingPunct="0">
              <a:lnSpc>
                <a:spcPct val="125000"/>
              </a:lnSpc>
              <a:spcBef>
                <a:spcPts val="300"/>
              </a:spcBef>
              <a:spcAft>
                <a:spcPts val="300"/>
              </a:spcAft>
              <a:buFont typeface="Wingdings" panose="05000000000000000000" pitchFamily="2" charset="2"/>
              <a:buChar char="l"/>
            </a:pPr>
            <a:endParaRPr lang="zh-TW" altLang="en-US" dirty="0"/>
          </a:p>
        </p:txBody>
      </p:sp>
      <p:pic>
        <p:nvPicPr>
          <p:cNvPr id="7" name="圖片 6">
            <a:extLst>
              <a:ext uri="{FF2B5EF4-FFF2-40B4-BE49-F238E27FC236}">
                <a16:creationId xmlns:a16="http://schemas.microsoft.com/office/drawing/2014/main" id="{CB188C96-0882-4E55-B893-93F759584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786" y="797391"/>
            <a:ext cx="4848185" cy="3577220"/>
          </a:xfrm>
          <a:prstGeom prst="rect">
            <a:avLst/>
          </a:prstGeom>
        </p:spPr>
      </p:pic>
      <p:pic>
        <p:nvPicPr>
          <p:cNvPr id="9" name="圖片 8" descr="一張含有 文字 的圖片&#10;&#10;自動產生的描述">
            <a:extLst>
              <a:ext uri="{FF2B5EF4-FFF2-40B4-BE49-F238E27FC236}">
                <a16:creationId xmlns:a16="http://schemas.microsoft.com/office/drawing/2014/main" id="{4F1D3871-90F3-4D23-A10F-3A2DB2A3B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2" y="4704048"/>
            <a:ext cx="11763375" cy="1695450"/>
          </a:xfrm>
          <a:prstGeom prst="rect">
            <a:avLst/>
          </a:prstGeom>
        </p:spPr>
      </p:pic>
    </p:spTree>
    <p:extLst>
      <p:ext uri="{BB962C8B-B14F-4D97-AF65-F5344CB8AC3E}">
        <p14:creationId xmlns:p14="http://schemas.microsoft.com/office/powerpoint/2010/main" val="201853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977BD6-A7D2-4BA3-8D9D-B54D400489D2}"/>
              </a:ext>
            </a:extLst>
          </p:cNvPr>
          <p:cNvSpPr>
            <a:spLocks noGrp="1"/>
          </p:cNvSpPr>
          <p:nvPr>
            <p:ph type="title"/>
          </p:nvPr>
        </p:nvSpPr>
        <p:spPr/>
        <p:txBody>
          <a:bodyPr/>
          <a:lstStyle/>
          <a:p>
            <a:r>
              <a:rPr lang="en-US" altLang="zh-TW" dirty="0"/>
              <a:t>Result-</a:t>
            </a:r>
            <a:r>
              <a:rPr lang="zh-TW" altLang="en-US" dirty="0"/>
              <a:t>次數</a:t>
            </a:r>
          </a:p>
        </p:txBody>
      </p:sp>
      <p:sp>
        <p:nvSpPr>
          <p:cNvPr id="3" name="內容版面配置區 2">
            <a:extLst>
              <a:ext uri="{FF2B5EF4-FFF2-40B4-BE49-F238E27FC236}">
                <a16:creationId xmlns:a16="http://schemas.microsoft.com/office/drawing/2014/main" id="{B4A67BC7-1E33-453B-831C-452DE9659C7D}"/>
              </a:ext>
            </a:extLst>
          </p:cNvPr>
          <p:cNvSpPr>
            <a:spLocks noGrp="1"/>
          </p:cNvSpPr>
          <p:nvPr>
            <p:ph idx="1"/>
          </p:nvPr>
        </p:nvSpPr>
        <p:spPr>
          <a:xfrm>
            <a:off x="1097280" y="1845734"/>
            <a:ext cx="10393994" cy="4023360"/>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不同的年齡族群對持續</a:t>
            </a:r>
            <a:r>
              <a:rPr lang="en-US" altLang="zh-TW" dirty="0"/>
              <a:t>0.75</a:t>
            </a:r>
            <a:r>
              <a:rPr lang="zh-TW" altLang="en-US" dirty="0"/>
              <a:t>秒的掃視次數具有顯著影響</a:t>
            </a:r>
            <a:r>
              <a:rPr lang="en-US" altLang="zh-TW" dirty="0"/>
              <a:t>F(2,51)=7.02</a:t>
            </a:r>
            <a:r>
              <a:rPr lang="zh-TW" altLang="en-US" dirty="0"/>
              <a:t>，</a:t>
            </a:r>
            <a:r>
              <a:rPr lang="en-US" altLang="zh-TW" dirty="0"/>
              <a:t>p=0.002</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不同的年齡族群對持續</a:t>
            </a:r>
            <a:r>
              <a:rPr lang="en-US" altLang="zh-TW" dirty="0"/>
              <a:t>2</a:t>
            </a:r>
            <a:r>
              <a:rPr lang="zh-TW" altLang="en-US" dirty="0"/>
              <a:t>秒的掃視次數具有顯著影響</a:t>
            </a:r>
            <a:r>
              <a:rPr lang="en-US" altLang="zh-TW" dirty="0"/>
              <a:t>F(2,51)=3.95</a:t>
            </a:r>
            <a:r>
              <a:rPr lang="zh-TW" altLang="en-US" dirty="0"/>
              <a:t>，</a:t>
            </a:r>
            <a:r>
              <a:rPr lang="en-US" altLang="zh-TW" dirty="0"/>
              <a:t>p=0.026</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sz="2200" dirty="0"/>
          </a:p>
          <a:p>
            <a:pPr marL="702900" indent="-342900" algn="just" hangingPunct="0">
              <a:lnSpc>
                <a:spcPct val="125000"/>
              </a:lnSpc>
              <a:spcBef>
                <a:spcPts val="300"/>
              </a:spcBef>
              <a:spcAft>
                <a:spcPts val="300"/>
              </a:spcAft>
              <a:buFont typeface="Wingdings" panose="05000000000000000000" pitchFamily="2" charset="2"/>
              <a:buChar char="l"/>
            </a:pPr>
            <a:endParaRPr lang="zh-TW" altLang="en-US" dirty="0"/>
          </a:p>
        </p:txBody>
      </p:sp>
      <p:grpSp>
        <p:nvGrpSpPr>
          <p:cNvPr id="10" name="群組 9">
            <a:extLst>
              <a:ext uri="{FF2B5EF4-FFF2-40B4-BE49-F238E27FC236}">
                <a16:creationId xmlns:a16="http://schemas.microsoft.com/office/drawing/2014/main" id="{FF51DAF8-B311-415B-AE17-76DB8BD5E4AB}"/>
              </a:ext>
            </a:extLst>
          </p:cNvPr>
          <p:cNvGrpSpPr/>
          <p:nvPr/>
        </p:nvGrpSpPr>
        <p:grpSpPr>
          <a:xfrm>
            <a:off x="244792" y="2931266"/>
            <a:ext cx="11763375" cy="2780292"/>
            <a:chOff x="214312" y="4207989"/>
            <a:chExt cx="11763375" cy="2780292"/>
          </a:xfrm>
        </p:grpSpPr>
        <p:pic>
          <p:nvPicPr>
            <p:cNvPr id="8" name="圖片 7" descr="一張含有 文字 的圖片&#10;&#10;自動產生的描述">
              <a:extLst>
                <a:ext uri="{FF2B5EF4-FFF2-40B4-BE49-F238E27FC236}">
                  <a16:creationId xmlns:a16="http://schemas.microsoft.com/office/drawing/2014/main" id="{4B053F3E-2520-4BAA-8CEA-BEE17AA58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12" y="4749906"/>
              <a:ext cx="11725275" cy="2238375"/>
            </a:xfrm>
            <a:prstGeom prst="rect">
              <a:avLst/>
            </a:prstGeom>
          </p:spPr>
        </p:pic>
        <p:pic>
          <p:nvPicPr>
            <p:cNvPr id="5" name="圖片 4">
              <a:extLst>
                <a:ext uri="{FF2B5EF4-FFF2-40B4-BE49-F238E27FC236}">
                  <a16:creationId xmlns:a16="http://schemas.microsoft.com/office/drawing/2014/main" id="{093DD956-4A94-4C22-940F-67EA449AE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2" y="4207989"/>
              <a:ext cx="11763375" cy="666750"/>
            </a:xfrm>
            <a:prstGeom prst="rect">
              <a:avLst/>
            </a:prstGeom>
          </p:spPr>
        </p:pic>
      </p:grpSp>
    </p:spTree>
    <p:extLst>
      <p:ext uri="{BB962C8B-B14F-4D97-AF65-F5344CB8AC3E}">
        <p14:creationId xmlns:p14="http://schemas.microsoft.com/office/powerpoint/2010/main" val="75525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977BD6-A7D2-4BA3-8D9D-B54D400489D2}"/>
              </a:ext>
            </a:extLst>
          </p:cNvPr>
          <p:cNvSpPr>
            <a:spLocks noGrp="1"/>
          </p:cNvSpPr>
          <p:nvPr>
            <p:ph type="title"/>
          </p:nvPr>
        </p:nvSpPr>
        <p:spPr/>
        <p:txBody>
          <a:bodyPr/>
          <a:lstStyle/>
          <a:p>
            <a:r>
              <a:rPr lang="en-US" altLang="zh-TW" dirty="0"/>
              <a:t>Result-</a:t>
            </a:r>
            <a:r>
              <a:rPr lang="zh-TW" altLang="en-US" dirty="0"/>
              <a:t>平均掃視長度</a:t>
            </a:r>
          </a:p>
        </p:txBody>
      </p:sp>
      <p:sp>
        <p:nvSpPr>
          <p:cNvPr id="3" name="內容版面配置區 2">
            <a:extLst>
              <a:ext uri="{FF2B5EF4-FFF2-40B4-BE49-F238E27FC236}">
                <a16:creationId xmlns:a16="http://schemas.microsoft.com/office/drawing/2014/main" id="{B4A67BC7-1E33-453B-831C-452DE9659C7D}"/>
              </a:ext>
            </a:extLst>
          </p:cNvPr>
          <p:cNvSpPr>
            <a:spLocks noGrp="1"/>
          </p:cNvSpPr>
          <p:nvPr>
            <p:ph idx="1"/>
          </p:nvPr>
        </p:nvSpPr>
        <p:spPr>
          <a:xfrm>
            <a:off x="1097280" y="1845733"/>
            <a:ext cx="10393994" cy="3761247"/>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sz="2200" dirty="0"/>
              <a:t>不同的年齡族群對平均掃視長度具有顯著影響</a:t>
            </a:r>
            <a:r>
              <a:rPr lang="en-US" altLang="zh-TW" sz="2200" dirty="0"/>
              <a:t>F(2,51)=6.30</a:t>
            </a:r>
            <a:r>
              <a:rPr lang="zh-TW" altLang="en-US" sz="2200" dirty="0"/>
              <a:t>，</a:t>
            </a:r>
            <a:r>
              <a:rPr lang="en-US" altLang="zh-TW" sz="2200" dirty="0"/>
              <a:t>p=0.004</a:t>
            </a:r>
            <a:r>
              <a:rPr lang="zh-TW" altLang="en-US" sz="2200" dirty="0"/>
              <a:t>。</a:t>
            </a:r>
            <a:endParaRPr lang="en-US" altLang="zh-TW" sz="2200" dirty="0"/>
          </a:p>
          <a:p>
            <a:pPr marL="0" indent="0">
              <a:lnSpc>
                <a:spcPct val="125000"/>
              </a:lnSpc>
              <a:spcBef>
                <a:spcPts val="300"/>
              </a:spcBef>
              <a:spcAft>
                <a:spcPts val="300"/>
              </a:spcAft>
              <a:buNone/>
            </a:pPr>
            <a:endParaRPr lang="en-US" altLang="zh-TW" dirty="0"/>
          </a:p>
          <a:p>
            <a:pPr>
              <a:lnSpc>
                <a:spcPct val="125000"/>
              </a:lnSpc>
              <a:spcBef>
                <a:spcPts val="300"/>
              </a:spcBef>
              <a:spcAft>
                <a:spcPts val="300"/>
              </a:spcAft>
              <a:buFont typeface="Wingdings" panose="05000000000000000000" pitchFamily="2" charset="2"/>
              <a:buChar char="Ø"/>
            </a:pPr>
            <a:endParaRPr lang="en-US" altLang="zh-TW" sz="2200" dirty="0"/>
          </a:p>
          <a:p>
            <a:pPr marL="702900" indent="-342900" algn="just" hangingPunct="0">
              <a:lnSpc>
                <a:spcPct val="125000"/>
              </a:lnSpc>
              <a:spcBef>
                <a:spcPts val="300"/>
              </a:spcBef>
              <a:spcAft>
                <a:spcPts val="300"/>
              </a:spcAft>
              <a:buFont typeface="Wingdings" panose="05000000000000000000" pitchFamily="2" charset="2"/>
              <a:buChar char="l"/>
            </a:pPr>
            <a:endParaRPr lang="zh-TW" altLang="en-US" dirty="0"/>
          </a:p>
        </p:txBody>
      </p:sp>
      <p:grpSp>
        <p:nvGrpSpPr>
          <p:cNvPr id="11" name="群組 10">
            <a:extLst>
              <a:ext uri="{FF2B5EF4-FFF2-40B4-BE49-F238E27FC236}">
                <a16:creationId xmlns:a16="http://schemas.microsoft.com/office/drawing/2014/main" id="{D6FAD6DB-0536-4D60-BB52-E377EBF94D33}"/>
              </a:ext>
            </a:extLst>
          </p:cNvPr>
          <p:cNvGrpSpPr/>
          <p:nvPr/>
        </p:nvGrpSpPr>
        <p:grpSpPr>
          <a:xfrm>
            <a:off x="183834" y="2959546"/>
            <a:ext cx="11824334" cy="1585542"/>
            <a:chOff x="183833" y="2931266"/>
            <a:chExt cx="11824334" cy="1585542"/>
          </a:xfrm>
        </p:grpSpPr>
        <p:pic>
          <p:nvPicPr>
            <p:cNvPr id="5" name="圖片 4">
              <a:extLst>
                <a:ext uri="{FF2B5EF4-FFF2-40B4-BE49-F238E27FC236}">
                  <a16:creationId xmlns:a16="http://schemas.microsoft.com/office/drawing/2014/main" id="{093DD956-4A94-4C22-940F-67EA449AE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 y="2931266"/>
              <a:ext cx="11763375" cy="666750"/>
            </a:xfrm>
            <a:prstGeom prst="rect">
              <a:avLst/>
            </a:prstGeom>
          </p:spPr>
        </p:pic>
        <p:pic>
          <p:nvPicPr>
            <p:cNvPr id="6" name="圖片 5">
              <a:extLst>
                <a:ext uri="{FF2B5EF4-FFF2-40B4-BE49-F238E27FC236}">
                  <a16:creationId xmlns:a16="http://schemas.microsoft.com/office/drawing/2014/main" id="{3F0ADF4D-A9E6-4C43-8612-16B19FDD6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33" y="3535733"/>
              <a:ext cx="11725275" cy="981075"/>
            </a:xfrm>
            <a:prstGeom prst="rect">
              <a:avLst/>
            </a:prstGeom>
          </p:spPr>
        </p:pic>
      </p:grpSp>
    </p:spTree>
    <p:extLst>
      <p:ext uri="{BB962C8B-B14F-4D97-AF65-F5344CB8AC3E}">
        <p14:creationId xmlns:p14="http://schemas.microsoft.com/office/powerpoint/2010/main" val="68473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977BD6-A7D2-4BA3-8D9D-B54D400489D2}"/>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B4A67BC7-1E33-453B-831C-452DE9659C7D}"/>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endParaRPr lang="en-US" altLang="zh-TW" sz="2200" dirty="0"/>
          </a:p>
          <a:p>
            <a:pPr>
              <a:lnSpc>
                <a:spcPct val="125000"/>
              </a:lnSpc>
              <a:spcBef>
                <a:spcPts val="300"/>
              </a:spcBef>
              <a:spcAft>
                <a:spcPts val="300"/>
              </a:spcAft>
              <a:buFont typeface="Wingdings" panose="05000000000000000000" pitchFamily="2" charset="2"/>
              <a:buChar char="Ø"/>
            </a:pPr>
            <a:r>
              <a:rPr lang="zh-TW" altLang="en-US" sz="2200" dirty="0"/>
              <a:t>在看廣告牌的時間百分比中，表明與其他年齡族群相比，青少年將目光轉向廣告牌的時間要長得多，尤其是當在數位廣告牌時。</a:t>
            </a:r>
            <a:endParaRPr lang="en-US" altLang="zh-TW" sz="2200" dirty="0"/>
          </a:p>
          <a:p>
            <a:pPr>
              <a:lnSpc>
                <a:spcPct val="125000"/>
              </a:lnSpc>
              <a:spcBef>
                <a:spcPts val="300"/>
              </a:spcBef>
              <a:spcAft>
                <a:spcPts val="300"/>
              </a:spcAft>
              <a:buFont typeface="Wingdings" panose="05000000000000000000" pitchFamily="2" charset="2"/>
              <a:buChar char="Ø"/>
            </a:pPr>
            <a:r>
              <a:rPr lang="zh-TW" altLang="en-US" sz="2200" dirty="0"/>
              <a:t>這個發現得到了先前研究的支持：</a:t>
            </a:r>
            <a:endParaRPr lang="en-US" altLang="zh-TW" sz="2200" dirty="0"/>
          </a:p>
          <a:p>
            <a:pPr marL="360000" indent="0">
              <a:lnSpc>
                <a:spcPct val="125000"/>
              </a:lnSpc>
              <a:spcBef>
                <a:spcPts val="300"/>
              </a:spcBef>
              <a:spcAft>
                <a:spcPts val="300"/>
              </a:spcAft>
              <a:buNone/>
            </a:pPr>
            <a:r>
              <a:rPr lang="zh-TW" altLang="en-US" sz="2200" dirty="0"/>
              <a:t>與更有經驗的司機相比，青少年的視覺行為在有廣告牌的情況下可能會受到更大的影響</a:t>
            </a:r>
            <a:r>
              <a:rPr lang="en-US" altLang="zh-TW" sz="2200" dirty="0"/>
              <a:t>(Chan et al., 2008; </a:t>
            </a:r>
            <a:r>
              <a:rPr lang="en-US" altLang="zh-TW" sz="2200" dirty="0" err="1"/>
              <a:t>Edquist</a:t>
            </a:r>
            <a:r>
              <a:rPr lang="en-US" altLang="zh-TW" sz="2200" dirty="0"/>
              <a:t> et al., 2011)</a:t>
            </a:r>
            <a:r>
              <a:rPr lang="zh-TW" altLang="en-US" sz="2200" dirty="0"/>
              <a:t>。</a:t>
            </a:r>
            <a:endParaRPr lang="en-US" altLang="zh-TW" sz="2200" dirty="0"/>
          </a:p>
          <a:p>
            <a:pPr>
              <a:lnSpc>
                <a:spcPct val="125000"/>
              </a:lnSpc>
              <a:spcBef>
                <a:spcPts val="300"/>
              </a:spcBef>
              <a:spcAft>
                <a:spcPts val="300"/>
              </a:spcAft>
              <a:buFont typeface="Wingdings" panose="05000000000000000000" pitchFamily="2" charset="2"/>
              <a:buChar char="Ø"/>
            </a:pPr>
            <a:endParaRPr lang="en-US" altLang="zh-TW" sz="2200" dirty="0"/>
          </a:p>
          <a:p>
            <a:pPr>
              <a:lnSpc>
                <a:spcPct val="125000"/>
              </a:lnSpc>
              <a:spcBef>
                <a:spcPts val="300"/>
              </a:spcBef>
              <a:spcAft>
                <a:spcPts val="300"/>
              </a:spcAft>
              <a:buFont typeface="Wingdings" panose="05000000000000000000" pitchFamily="2" charset="2"/>
              <a:buChar char="Ø"/>
            </a:pPr>
            <a:endParaRPr lang="en-US" altLang="zh-TW" sz="2200" dirty="0"/>
          </a:p>
          <a:p>
            <a:pPr marL="702900" indent="-342900" algn="just" hangingPunct="0">
              <a:lnSpc>
                <a:spcPct val="125000"/>
              </a:lnSpc>
              <a:spcBef>
                <a:spcPts val="300"/>
              </a:spcBef>
              <a:spcAft>
                <a:spcPts val="300"/>
              </a:spcAft>
              <a:buFont typeface="Wingdings" panose="05000000000000000000" pitchFamily="2" charset="2"/>
              <a:buChar char="l"/>
            </a:pPr>
            <a:endParaRPr lang="zh-TW" altLang="en-US" dirty="0"/>
          </a:p>
        </p:txBody>
      </p:sp>
    </p:spTree>
    <p:extLst>
      <p:ext uri="{BB962C8B-B14F-4D97-AF65-F5344CB8AC3E}">
        <p14:creationId xmlns:p14="http://schemas.microsoft.com/office/powerpoint/2010/main" val="336480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5994A0-A303-4F8E-9920-3CFB12E7B059}"/>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CEC4EDF8-E19A-47B9-BDCD-C5EBEDD2E854}"/>
              </a:ext>
            </a:extLst>
          </p:cNvPr>
          <p:cNvSpPr>
            <a:spLocks noGrp="1"/>
          </p:cNvSpPr>
          <p:nvPr>
            <p:ph idx="1"/>
          </p:nvPr>
        </p:nvSpPr>
        <p:spPr/>
        <p:txBody>
          <a:bodyPr>
            <a:normAutofit/>
          </a:bodyPr>
          <a:lstStyle/>
          <a:p>
            <a:pPr>
              <a:lnSpc>
                <a:spcPct val="150000"/>
              </a:lnSpc>
              <a:spcBef>
                <a:spcPts val="300"/>
              </a:spcBef>
              <a:spcAft>
                <a:spcPts val="300"/>
              </a:spcAft>
              <a:buFont typeface="Wingdings" panose="05000000000000000000" pitchFamily="2" charset="2"/>
              <a:buChar char="Ø"/>
            </a:pPr>
            <a:r>
              <a:rPr lang="zh-TW" altLang="en-US" dirty="0"/>
              <a:t>近年來，駕駛者分心及所造成的交通事故已成為大量研究的主題。</a:t>
            </a:r>
            <a:endParaRPr lang="en-US" altLang="zh-TW" dirty="0"/>
          </a:p>
          <a:p>
            <a:pPr>
              <a:lnSpc>
                <a:spcPct val="150000"/>
              </a:lnSpc>
              <a:spcBef>
                <a:spcPts val="300"/>
              </a:spcBef>
              <a:spcAft>
                <a:spcPts val="300"/>
              </a:spcAft>
              <a:buFont typeface="Wingdings" panose="05000000000000000000" pitchFamily="2" charset="2"/>
              <a:buChar char="Ø"/>
            </a:pPr>
            <a:r>
              <a:rPr lang="en-US" altLang="zh-TW" dirty="0"/>
              <a:t>2011</a:t>
            </a:r>
            <a:r>
              <a:rPr lang="zh-TW" altLang="en-US" dirty="0"/>
              <a:t>年的美國，</a:t>
            </a:r>
            <a:r>
              <a:rPr lang="en-US" altLang="zh-TW" dirty="0"/>
              <a:t>10% </a:t>
            </a:r>
            <a:r>
              <a:rPr lang="zh-TW" altLang="en-US" dirty="0"/>
              <a:t>的事故是因駕駛者分心所造成的，其中</a:t>
            </a:r>
            <a:r>
              <a:rPr lang="en-US" altLang="zh-TW" dirty="0"/>
              <a:t>17%</a:t>
            </a:r>
            <a:r>
              <a:rPr lang="zh-TW" altLang="en-US" dirty="0"/>
              <a:t>僅造成傷害沒有死亡；有</a:t>
            </a:r>
            <a:r>
              <a:rPr lang="en-US" altLang="zh-TW" dirty="0"/>
              <a:t>10%</a:t>
            </a:r>
            <a:r>
              <a:rPr lang="zh-TW" altLang="en-US" dirty="0"/>
              <a:t>造成至少一人死亡</a:t>
            </a:r>
            <a:r>
              <a:rPr lang="en-US" altLang="zh-TW" dirty="0"/>
              <a:t>(NHTSA, 2013)</a:t>
            </a:r>
            <a:r>
              <a:rPr lang="zh-TW" altLang="en-US" dirty="0"/>
              <a:t>。</a:t>
            </a:r>
            <a:endParaRPr lang="en-US" altLang="zh-TW" dirty="0"/>
          </a:p>
          <a:p>
            <a:pPr>
              <a:lnSpc>
                <a:spcPct val="150000"/>
              </a:lnSpc>
              <a:spcBef>
                <a:spcPts val="300"/>
              </a:spcBef>
              <a:spcAft>
                <a:spcPts val="300"/>
              </a:spcAft>
              <a:buFont typeface="Wingdings" panose="05000000000000000000" pitchFamily="2" charset="2"/>
              <a:buChar char="Ø"/>
            </a:pPr>
            <a:r>
              <a:rPr lang="zh-TW" altLang="en-US" dirty="0"/>
              <a:t>分心駕駛被定義為駕駛者將注意力從駕駛任務轉移到與駕駛無關的物體、人或事件上</a:t>
            </a:r>
            <a:r>
              <a:rPr lang="en-US" altLang="zh-TW" dirty="0"/>
              <a:t>(</a:t>
            </a:r>
            <a:r>
              <a:rPr lang="en-US" altLang="zh-TW" dirty="0" err="1"/>
              <a:t>Hanowski</a:t>
            </a:r>
            <a:r>
              <a:rPr lang="en-US" altLang="zh-TW" dirty="0"/>
              <a:t>, 2011; Olsen, Shults, &amp; Eaton, 2013)</a:t>
            </a:r>
            <a:r>
              <a:rPr lang="zh-TW" altLang="en-US" dirty="0"/>
              <a:t>。</a:t>
            </a:r>
            <a:endParaRPr lang="en-US" altLang="zh-TW" dirty="0"/>
          </a:p>
          <a:p>
            <a:pPr>
              <a:lnSpc>
                <a:spcPct val="150000"/>
              </a:lnSpc>
              <a:spcBef>
                <a:spcPts val="300"/>
              </a:spcBef>
              <a:spcAft>
                <a:spcPts val="300"/>
              </a:spcAft>
              <a:buFont typeface="Wingdings" panose="05000000000000000000" pitchFamily="2" charset="2"/>
              <a:buChar char="Ø"/>
            </a:pPr>
            <a:r>
              <a:rPr lang="zh-TW" altLang="en-US" dirty="0"/>
              <a:t>許多研究表示廣告牌</a:t>
            </a:r>
            <a:r>
              <a:rPr lang="en-US" altLang="zh-TW" dirty="0"/>
              <a:t>(</a:t>
            </a:r>
            <a:r>
              <a:rPr lang="zh-TW" altLang="en-US" dirty="0"/>
              <a:t>靜態或數位</a:t>
            </a:r>
            <a:r>
              <a:rPr lang="en-US" altLang="zh-TW" dirty="0"/>
              <a:t>)</a:t>
            </a:r>
            <a:r>
              <a:rPr lang="zh-TW" altLang="en-US" dirty="0"/>
              <a:t>會對駕駛者造成視覺分心並可能帶來風險</a:t>
            </a:r>
            <a:r>
              <a:rPr lang="en-US" altLang="zh-TW" dirty="0"/>
              <a:t>(</a:t>
            </a:r>
            <a:r>
              <a:rPr lang="en-US" altLang="zh-TW" dirty="0" err="1"/>
              <a:t>Bendak</a:t>
            </a:r>
            <a:r>
              <a:rPr lang="en-US" altLang="zh-TW" dirty="0"/>
              <a:t> &amp; Al-Saleh, 2010; </a:t>
            </a:r>
            <a:r>
              <a:rPr lang="en-US" altLang="zh-TW" dirty="0" err="1"/>
              <a:t>Divekar</a:t>
            </a:r>
            <a:r>
              <a:rPr lang="en-US" altLang="zh-TW" dirty="0"/>
              <a:t>, Pradhan, </a:t>
            </a:r>
            <a:r>
              <a:rPr lang="en-US" altLang="zh-TW" dirty="0" err="1"/>
              <a:t>Pollatsek</a:t>
            </a:r>
            <a:r>
              <a:rPr lang="en-US" altLang="zh-TW" dirty="0"/>
              <a:t>, &amp; Fisher, 2012; </a:t>
            </a:r>
            <a:r>
              <a:rPr lang="en-US" altLang="zh-TW" dirty="0" err="1"/>
              <a:t>Edquist</a:t>
            </a:r>
            <a:r>
              <a:rPr lang="en-US" altLang="zh-TW" dirty="0"/>
              <a:t>, </a:t>
            </a:r>
            <a:r>
              <a:rPr lang="en-US" altLang="zh-TW" dirty="0" err="1"/>
              <a:t>Horberry</a:t>
            </a:r>
            <a:r>
              <a:rPr lang="en-US" altLang="zh-TW" dirty="0"/>
              <a:t>, Hosking, &amp; Johnston, 2011; Marciano &amp; Yeshurun, 2012; Young &amp; </a:t>
            </a:r>
            <a:r>
              <a:rPr lang="en-US" altLang="zh-TW" dirty="0" err="1"/>
              <a:t>Mahfoud</a:t>
            </a:r>
            <a:r>
              <a:rPr lang="en-US" altLang="zh-TW" dirty="0"/>
              <a:t>, 2007)</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124636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5994A0-A303-4F8E-9920-3CFB12E7B059}"/>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CEC4EDF8-E19A-47B9-BDCD-C5EBEDD2E854}"/>
              </a:ext>
            </a:extLst>
          </p:cNvPr>
          <p:cNvSpPr>
            <a:spLocks noGrp="1"/>
          </p:cNvSpPr>
          <p:nvPr>
            <p:ph idx="1"/>
          </p:nvPr>
        </p:nvSpPr>
        <p:spPr/>
        <p:txBody>
          <a:bodyPr/>
          <a:lstStyle/>
          <a:p>
            <a:pPr>
              <a:lnSpc>
                <a:spcPct val="150000"/>
              </a:lnSpc>
              <a:spcBef>
                <a:spcPts val="300"/>
              </a:spcBef>
              <a:spcAft>
                <a:spcPts val="300"/>
              </a:spcAft>
              <a:buFont typeface="Wingdings" panose="05000000000000000000" pitchFamily="2" charset="2"/>
              <a:buChar char="Ø"/>
            </a:pPr>
            <a:r>
              <a:rPr lang="zh-TW" altLang="en-US" sz="2200" dirty="0"/>
              <a:t>有研究發現，數位的廣告牌比靜態廣告牌吸引了更多的視覺注意力及更長的凝視時間</a:t>
            </a:r>
            <a:r>
              <a:rPr lang="en-US" altLang="zh-TW" sz="2200" dirty="0"/>
              <a:t>(</a:t>
            </a:r>
            <a:r>
              <a:rPr lang="en-US" altLang="zh-TW" sz="2200" dirty="0" err="1"/>
              <a:t>Edquist</a:t>
            </a:r>
            <a:r>
              <a:rPr lang="en-US" altLang="zh-TW" sz="2200" dirty="0"/>
              <a:t>, 2008; Lee, </a:t>
            </a:r>
            <a:r>
              <a:rPr lang="en-US" altLang="zh-TW" sz="2200" dirty="0" err="1"/>
              <a:t>McElheny</a:t>
            </a:r>
            <a:r>
              <a:rPr lang="en-US" altLang="zh-TW" sz="2200" dirty="0"/>
              <a:t>, &amp; Gibbons, 2007)</a:t>
            </a:r>
            <a:r>
              <a:rPr lang="zh-TW" altLang="en-US" sz="2200" dirty="0"/>
              <a:t>。</a:t>
            </a:r>
            <a:endParaRPr lang="en-US" altLang="zh-TW" sz="2200" dirty="0"/>
          </a:p>
          <a:p>
            <a:pPr>
              <a:lnSpc>
                <a:spcPct val="150000"/>
              </a:lnSpc>
              <a:spcBef>
                <a:spcPts val="300"/>
              </a:spcBef>
              <a:spcAft>
                <a:spcPts val="300"/>
              </a:spcAft>
              <a:buFont typeface="Wingdings" panose="05000000000000000000" pitchFamily="2" charset="2"/>
              <a:buChar char="Ø"/>
            </a:pPr>
            <a:r>
              <a:rPr lang="zh-TW" altLang="en-US" sz="2200" dirty="0"/>
              <a:t>但這些研究並沒有針對不同年齡族群進行分析。</a:t>
            </a:r>
            <a:endParaRPr lang="en-US" altLang="zh-TW" sz="2200" dirty="0"/>
          </a:p>
          <a:p>
            <a:pPr>
              <a:lnSpc>
                <a:spcPct val="150000"/>
              </a:lnSpc>
              <a:spcBef>
                <a:spcPts val="300"/>
              </a:spcBef>
              <a:spcAft>
                <a:spcPts val="300"/>
              </a:spcAft>
              <a:buFont typeface="Wingdings" panose="05000000000000000000" pitchFamily="2" charset="2"/>
              <a:buChar char="Ø"/>
            </a:pPr>
            <a:r>
              <a:rPr lang="zh-TW" altLang="en-US" sz="2200" dirty="0"/>
              <a:t>這個研究是評估各種廣告牌及不同年齡族群對視覺行為的影響。</a:t>
            </a:r>
          </a:p>
          <a:p>
            <a:pPr>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356515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80" y="1845733"/>
            <a:ext cx="10058400" cy="4639908"/>
          </a:xfrm>
        </p:spPr>
        <p:txBody>
          <a:bodyPr>
            <a:normAutofit fontScale="77500" lnSpcReduction="20000"/>
          </a:bodyPr>
          <a:lstStyle/>
          <a:p>
            <a:pPr algn="just">
              <a:lnSpc>
                <a:spcPct val="170000"/>
              </a:lnSpc>
              <a:spcBef>
                <a:spcPts val="300"/>
              </a:spcBef>
              <a:spcAft>
                <a:spcPts val="300"/>
              </a:spcAft>
              <a:buFont typeface="Wingdings" panose="05000000000000000000" pitchFamily="2" charset="2"/>
              <a:buChar char="Ø"/>
            </a:pPr>
            <a:r>
              <a:rPr lang="zh-TW" altLang="en-US" sz="2600" dirty="0"/>
              <a:t>受測者：</a:t>
            </a:r>
            <a:endParaRPr lang="en-US" altLang="zh-TW" sz="2600" dirty="0"/>
          </a:p>
          <a:p>
            <a:pPr lvl="1" algn="just">
              <a:lnSpc>
                <a:spcPct val="145000"/>
              </a:lnSpc>
              <a:spcBef>
                <a:spcPts val="300"/>
              </a:spcBef>
              <a:spcAft>
                <a:spcPts val="300"/>
              </a:spcAft>
              <a:buFont typeface="Wingdings" panose="05000000000000000000" pitchFamily="2" charset="2"/>
              <a:buChar char="l"/>
            </a:pPr>
            <a:r>
              <a:rPr lang="en-US" altLang="zh-TW" sz="2600" dirty="0"/>
              <a:t>54</a:t>
            </a:r>
            <a:r>
              <a:rPr lang="zh-TW" altLang="en-US" sz="2600" dirty="0"/>
              <a:t>位受測者</a:t>
            </a:r>
            <a:r>
              <a:rPr lang="en-US" altLang="zh-TW" sz="2600" dirty="0"/>
              <a:t>(</a:t>
            </a:r>
            <a:r>
              <a:rPr lang="zh-TW" altLang="en-US" sz="2600" dirty="0"/>
              <a:t>青少年、中年、老年各</a:t>
            </a:r>
            <a:r>
              <a:rPr lang="en-US" altLang="zh-TW" sz="2600" dirty="0"/>
              <a:t>18</a:t>
            </a:r>
            <a:r>
              <a:rPr lang="zh-TW" altLang="en-US" sz="2600" dirty="0"/>
              <a:t>位</a:t>
            </a:r>
            <a:r>
              <a:rPr lang="en-US" altLang="zh-TW" sz="2600" dirty="0"/>
              <a:t>)</a:t>
            </a:r>
          </a:p>
          <a:p>
            <a:pPr lvl="2" algn="just">
              <a:lnSpc>
                <a:spcPct val="145000"/>
              </a:lnSpc>
              <a:spcBef>
                <a:spcPts val="300"/>
              </a:spcBef>
              <a:spcAft>
                <a:spcPts val="300"/>
              </a:spcAft>
              <a:buFont typeface="Wingdings" panose="05000000000000000000" pitchFamily="2" charset="2"/>
              <a:buChar char="ü"/>
            </a:pPr>
            <a:r>
              <a:rPr lang="zh-TW" altLang="en-US" sz="2300" dirty="0"/>
              <a:t>青少年：平均年齡：</a:t>
            </a:r>
            <a:r>
              <a:rPr lang="en-US" altLang="zh-TW" sz="2300" dirty="0"/>
              <a:t>18.98</a:t>
            </a:r>
            <a:r>
              <a:rPr lang="zh-TW" altLang="en-US" sz="2300" dirty="0"/>
              <a:t>歲，男：</a:t>
            </a:r>
            <a:r>
              <a:rPr lang="en-US" altLang="zh-TW" sz="2300" dirty="0"/>
              <a:t>11</a:t>
            </a:r>
            <a:r>
              <a:rPr lang="zh-TW" altLang="en-US" sz="2300" dirty="0"/>
              <a:t>人，女：</a:t>
            </a:r>
            <a:r>
              <a:rPr lang="en-US" altLang="zh-TW" sz="2300" dirty="0"/>
              <a:t>7</a:t>
            </a:r>
            <a:r>
              <a:rPr lang="zh-TW" altLang="en-US" sz="2300" dirty="0"/>
              <a:t>人</a:t>
            </a:r>
            <a:endParaRPr lang="en-US" altLang="zh-TW" sz="2300" dirty="0"/>
          </a:p>
          <a:p>
            <a:pPr lvl="2" algn="just">
              <a:lnSpc>
                <a:spcPct val="145000"/>
              </a:lnSpc>
              <a:spcBef>
                <a:spcPts val="300"/>
              </a:spcBef>
              <a:spcAft>
                <a:spcPts val="300"/>
              </a:spcAft>
              <a:buFont typeface="Wingdings" panose="05000000000000000000" pitchFamily="2" charset="2"/>
              <a:buChar char="ü"/>
            </a:pPr>
            <a:r>
              <a:rPr lang="zh-TW" altLang="en-US" sz="2300" dirty="0"/>
              <a:t>中年：平均年齡：</a:t>
            </a:r>
            <a:r>
              <a:rPr lang="en-US" altLang="zh-TW" sz="2300" dirty="0"/>
              <a:t>44.76</a:t>
            </a:r>
            <a:r>
              <a:rPr lang="zh-TW" altLang="en-US" sz="2300" dirty="0"/>
              <a:t>歲，男：</a:t>
            </a:r>
            <a:r>
              <a:rPr lang="en-US" altLang="zh-TW" sz="2300" dirty="0"/>
              <a:t>7</a:t>
            </a:r>
            <a:r>
              <a:rPr lang="zh-TW" altLang="en-US" sz="2300" dirty="0"/>
              <a:t>人，女：</a:t>
            </a:r>
            <a:r>
              <a:rPr lang="en-US" altLang="zh-TW" sz="2300" dirty="0"/>
              <a:t>11</a:t>
            </a:r>
            <a:r>
              <a:rPr lang="zh-TW" altLang="en-US" sz="2300" dirty="0"/>
              <a:t>人</a:t>
            </a:r>
            <a:endParaRPr lang="en-US" altLang="zh-TW" sz="2300" dirty="0"/>
          </a:p>
          <a:p>
            <a:pPr lvl="2" algn="just">
              <a:lnSpc>
                <a:spcPct val="145000"/>
              </a:lnSpc>
              <a:spcBef>
                <a:spcPts val="300"/>
              </a:spcBef>
              <a:spcAft>
                <a:spcPts val="300"/>
              </a:spcAft>
              <a:buFont typeface="Wingdings" panose="05000000000000000000" pitchFamily="2" charset="2"/>
              <a:buChar char="ü"/>
            </a:pPr>
            <a:r>
              <a:rPr lang="zh-TW" altLang="en-US" sz="2300" dirty="0"/>
              <a:t>老年：平均年齡：</a:t>
            </a:r>
            <a:r>
              <a:rPr lang="en-US" altLang="zh-TW" sz="2300" dirty="0"/>
              <a:t>72.46</a:t>
            </a:r>
            <a:r>
              <a:rPr lang="zh-TW" altLang="en-US" sz="2300" dirty="0"/>
              <a:t>歲，男：</a:t>
            </a:r>
            <a:r>
              <a:rPr lang="en-US" altLang="zh-TW" sz="2300" dirty="0"/>
              <a:t>8</a:t>
            </a:r>
            <a:r>
              <a:rPr lang="zh-TW" altLang="en-US" sz="2300" dirty="0"/>
              <a:t>人，女：</a:t>
            </a:r>
            <a:r>
              <a:rPr lang="en-US" altLang="zh-TW" sz="2300" dirty="0"/>
              <a:t>10</a:t>
            </a:r>
            <a:r>
              <a:rPr lang="zh-TW" altLang="en-US" sz="2300" dirty="0"/>
              <a:t>人</a:t>
            </a:r>
            <a:endParaRPr lang="en-US" altLang="zh-TW" sz="2300" dirty="0"/>
          </a:p>
          <a:p>
            <a:pPr lvl="1" algn="just">
              <a:lnSpc>
                <a:spcPct val="145000"/>
              </a:lnSpc>
              <a:spcBef>
                <a:spcPts val="300"/>
              </a:spcBef>
              <a:spcAft>
                <a:spcPts val="300"/>
              </a:spcAft>
              <a:buFont typeface="Wingdings" panose="05000000000000000000" pitchFamily="2" charset="2"/>
              <a:buChar char="l"/>
            </a:pPr>
            <a:r>
              <a:rPr lang="zh-TW" altLang="en-US" sz="2600" dirty="0"/>
              <a:t>皆擁有駕駛執照，每週駕駛天數超過</a:t>
            </a:r>
            <a:r>
              <a:rPr lang="en-US" altLang="zh-TW" sz="2600" dirty="0"/>
              <a:t>3</a:t>
            </a:r>
            <a:r>
              <a:rPr lang="zh-TW" altLang="en-US" sz="2600" dirty="0"/>
              <a:t>天</a:t>
            </a:r>
            <a:endParaRPr lang="en-US" altLang="zh-TW" sz="2600" dirty="0"/>
          </a:p>
          <a:p>
            <a:pPr lvl="1" algn="just">
              <a:lnSpc>
                <a:spcPct val="145000"/>
              </a:lnSpc>
              <a:spcBef>
                <a:spcPts val="300"/>
              </a:spcBef>
              <a:spcAft>
                <a:spcPts val="300"/>
              </a:spcAft>
              <a:buFont typeface="Wingdings" panose="05000000000000000000" pitchFamily="2" charset="2"/>
              <a:buChar char="l"/>
            </a:pPr>
            <a:r>
              <a:rPr lang="zh-TW" altLang="en-US" sz="2600" dirty="0"/>
              <a:t>視力為</a:t>
            </a:r>
            <a:r>
              <a:rPr lang="en-US" altLang="zh-TW" sz="2600" dirty="0"/>
              <a:t>20/20(1.0)</a:t>
            </a:r>
            <a:r>
              <a:rPr lang="zh-TW" altLang="en-US" sz="2600" dirty="0"/>
              <a:t>左右或矯正後為</a:t>
            </a:r>
            <a:r>
              <a:rPr lang="en-US" altLang="zh-TW" sz="2600" dirty="0"/>
              <a:t>20/20</a:t>
            </a:r>
          </a:p>
          <a:p>
            <a:pPr lvl="1" algn="just">
              <a:lnSpc>
                <a:spcPct val="145000"/>
              </a:lnSpc>
              <a:spcBef>
                <a:spcPts val="300"/>
              </a:spcBef>
              <a:spcAft>
                <a:spcPts val="300"/>
              </a:spcAft>
              <a:buFont typeface="Wingdings" panose="05000000000000000000" pitchFamily="2" charset="2"/>
              <a:buChar char="l"/>
            </a:pPr>
            <a:endParaRPr lang="en-US" altLang="zh-TW" sz="2200" dirty="0"/>
          </a:p>
          <a:p>
            <a:pPr marL="0" indent="0" algn="just">
              <a:lnSpc>
                <a:spcPct val="125000"/>
              </a:lnSpc>
              <a:spcBef>
                <a:spcPts val="300"/>
              </a:spcBef>
              <a:spcAft>
                <a:spcPts val="300"/>
              </a:spcAft>
              <a:buNone/>
            </a:pPr>
            <a:endParaRPr lang="en-US" altLang="zh-TW" sz="2400" dirty="0"/>
          </a:p>
          <a:p>
            <a:pPr marL="0" indent="0" algn="just">
              <a:lnSpc>
                <a:spcPct val="125000"/>
              </a:lnSpc>
              <a:spcBef>
                <a:spcPts val="300"/>
              </a:spcBef>
              <a:spcAft>
                <a:spcPts val="300"/>
              </a:spcAft>
              <a:buNone/>
            </a:pPr>
            <a:r>
              <a:rPr lang="en-US" altLang="zh-TW" sz="2200" dirty="0"/>
              <a:t>	</a:t>
            </a:r>
          </a:p>
          <a:p>
            <a:pPr marL="0" indent="0" algn="just">
              <a:lnSpc>
                <a:spcPct val="125000"/>
              </a:lnSpc>
              <a:spcBef>
                <a:spcPts val="300"/>
              </a:spcBef>
              <a:spcAft>
                <a:spcPts val="300"/>
              </a:spcAft>
              <a:buNone/>
            </a:pPr>
            <a:endParaRPr lang="en-US" altLang="zh-TW" sz="2200" dirty="0"/>
          </a:p>
          <a:p>
            <a:pPr marL="0" indent="0">
              <a:lnSpc>
                <a:spcPct val="125000"/>
              </a:lnSpc>
              <a:spcBef>
                <a:spcPts val="300"/>
              </a:spcBef>
              <a:spcAft>
                <a:spcPts val="300"/>
              </a:spcAft>
              <a:buNone/>
            </a:pPr>
            <a:endParaRPr lang="en-US" altLang="zh-TW" sz="2200" dirty="0"/>
          </a:p>
          <a:p>
            <a:pPr marL="0" indent="0">
              <a:buNone/>
            </a:pPr>
            <a:endParaRPr lang="zh-TW" altLang="en-US" sz="2200" dirty="0"/>
          </a:p>
        </p:txBody>
      </p:sp>
      <p:grpSp>
        <p:nvGrpSpPr>
          <p:cNvPr id="8" name="群組 7">
            <a:extLst>
              <a:ext uri="{FF2B5EF4-FFF2-40B4-BE49-F238E27FC236}">
                <a16:creationId xmlns:a16="http://schemas.microsoft.com/office/drawing/2014/main" id="{2B5A5237-795D-4B90-BDA4-655255204D9F}"/>
              </a:ext>
            </a:extLst>
          </p:cNvPr>
          <p:cNvGrpSpPr/>
          <p:nvPr/>
        </p:nvGrpSpPr>
        <p:grpSpPr>
          <a:xfrm>
            <a:off x="6011689" y="4165687"/>
            <a:ext cx="6076478" cy="2428327"/>
            <a:chOff x="6574396" y="1845733"/>
            <a:chExt cx="5493353" cy="1566303"/>
          </a:xfrm>
        </p:grpSpPr>
        <p:pic>
          <p:nvPicPr>
            <p:cNvPr id="5" name="圖片 4">
              <a:extLst>
                <a:ext uri="{FF2B5EF4-FFF2-40B4-BE49-F238E27FC236}">
                  <a16:creationId xmlns:a16="http://schemas.microsoft.com/office/drawing/2014/main" id="{1C3F9176-9F11-4621-8E64-F1AF2908D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396" y="1845733"/>
              <a:ext cx="5493352" cy="619283"/>
            </a:xfrm>
            <a:prstGeom prst="rect">
              <a:avLst/>
            </a:prstGeom>
          </p:spPr>
        </p:pic>
        <p:pic>
          <p:nvPicPr>
            <p:cNvPr id="7" name="圖片 6" descr="一張含有 桌 的圖片&#10;&#10;自動產生的描述">
              <a:extLst>
                <a:ext uri="{FF2B5EF4-FFF2-40B4-BE49-F238E27FC236}">
                  <a16:creationId xmlns:a16="http://schemas.microsoft.com/office/drawing/2014/main" id="{33EFB3F8-6D9A-4B77-AA93-453E771F3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397" y="2573390"/>
              <a:ext cx="5493352" cy="838646"/>
            </a:xfrm>
            <a:prstGeom prst="rect">
              <a:avLst/>
            </a:prstGeom>
          </p:spPr>
        </p:pic>
      </p:grpSp>
    </p:spTree>
    <p:extLst>
      <p:ext uri="{BB962C8B-B14F-4D97-AF65-F5344CB8AC3E}">
        <p14:creationId xmlns:p14="http://schemas.microsoft.com/office/powerpoint/2010/main" val="39584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r>
              <a:rPr lang="zh-TW" altLang="en-US" dirty="0"/>
              <a:t>設備</a:t>
            </a:r>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80" y="1845734"/>
            <a:ext cx="10058400" cy="4507932"/>
          </a:xfrm>
        </p:spPr>
        <p:txBody>
          <a:bodyPr>
            <a:normAutofit/>
          </a:bodyPr>
          <a:lstStyle/>
          <a:p>
            <a:pPr algn="just">
              <a:buFont typeface="Wingdings" panose="05000000000000000000" pitchFamily="2" charset="2"/>
              <a:buChar char="Ø"/>
            </a:pPr>
            <a:r>
              <a:rPr lang="zh-TW" altLang="en-US" sz="2400" dirty="0"/>
              <a:t>駕駛模擬器：</a:t>
            </a:r>
            <a:endParaRPr lang="en-US" altLang="zh-TW" sz="2400" dirty="0"/>
          </a:p>
          <a:p>
            <a:pPr lvl="1" algn="just">
              <a:lnSpc>
                <a:spcPct val="125000"/>
              </a:lnSpc>
              <a:spcBef>
                <a:spcPts val="300"/>
              </a:spcBef>
              <a:spcAft>
                <a:spcPts val="300"/>
              </a:spcAft>
              <a:buFont typeface="Wingdings" panose="05000000000000000000" pitchFamily="2" charset="2"/>
              <a:buChar char="l"/>
            </a:pPr>
            <a:r>
              <a:rPr lang="zh-TW" altLang="en-US" sz="2000" dirty="0"/>
              <a:t>使用</a:t>
            </a:r>
            <a:r>
              <a:rPr lang="en-US" altLang="zh-TW" sz="2000" dirty="0"/>
              <a:t>STISIM</a:t>
            </a:r>
            <a:r>
              <a:rPr lang="zh-TW" altLang="en-US" sz="2000" dirty="0"/>
              <a:t>駕駛模擬器，畫面顯示在三台液晶電腦顯示器。</a:t>
            </a:r>
            <a:endParaRPr lang="en-US" altLang="zh-TW" sz="2000" dirty="0"/>
          </a:p>
          <a:p>
            <a:pPr lvl="1" algn="just">
              <a:lnSpc>
                <a:spcPct val="125000"/>
              </a:lnSpc>
              <a:spcBef>
                <a:spcPts val="300"/>
              </a:spcBef>
              <a:spcAft>
                <a:spcPts val="300"/>
              </a:spcAft>
              <a:buFont typeface="Wingdings" panose="05000000000000000000" pitchFamily="2" charset="2"/>
              <a:buChar char="l"/>
            </a:pPr>
            <a:r>
              <a:rPr lang="zh-TW" altLang="en-US" sz="2000" dirty="0"/>
              <a:t>畫面有顯示道路、儀表板及後視鏡。</a:t>
            </a:r>
            <a:endParaRPr lang="en-US" altLang="zh-TW" sz="2000" dirty="0"/>
          </a:p>
          <a:p>
            <a:pPr lvl="1" algn="just">
              <a:lnSpc>
                <a:spcPct val="125000"/>
              </a:lnSpc>
              <a:spcBef>
                <a:spcPts val="300"/>
              </a:spcBef>
              <a:spcAft>
                <a:spcPts val="300"/>
              </a:spcAft>
              <a:buFont typeface="Wingdings" panose="05000000000000000000" pitchFamily="2" charset="2"/>
              <a:buChar char="l"/>
            </a:pPr>
            <a:r>
              <a:rPr lang="zh-TW" altLang="en-US" sz="2000" dirty="0"/>
              <a:t>自然的發動機聲音、外部道路噪音和車輛的聲音。</a:t>
            </a:r>
            <a:endParaRPr lang="en-US" altLang="zh-TW" sz="2000" dirty="0"/>
          </a:p>
          <a:p>
            <a:pPr lvl="1" algn="just">
              <a:lnSpc>
                <a:spcPct val="125000"/>
              </a:lnSpc>
              <a:spcBef>
                <a:spcPts val="300"/>
              </a:spcBef>
              <a:spcAft>
                <a:spcPts val="300"/>
              </a:spcAft>
              <a:buFont typeface="Wingdings" panose="05000000000000000000" pitchFamily="2" charset="2"/>
              <a:buChar char="l"/>
            </a:pPr>
            <a:r>
              <a:rPr lang="zh-TW" altLang="en-US" sz="2000" dirty="0"/>
              <a:t>路線為四線道的帶中央隔離帶的高速公路，白天晴朗的天氣。</a:t>
            </a:r>
            <a:r>
              <a:rPr lang="en-US" altLang="zh-TW" sz="2000" dirty="0"/>
              <a:t>	</a:t>
            </a:r>
            <a:endParaRPr lang="zh-TW" altLang="en-US" sz="2000" dirty="0"/>
          </a:p>
          <a:p>
            <a:pPr marL="0" indent="0" algn="just">
              <a:lnSpc>
                <a:spcPct val="125000"/>
              </a:lnSpc>
              <a:spcBef>
                <a:spcPts val="300"/>
              </a:spcBef>
              <a:spcAft>
                <a:spcPts val="300"/>
              </a:spcAft>
              <a:buNone/>
            </a:pPr>
            <a:endParaRPr lang="zh-TW" altLang="en-US" dirty="0"/>
          </a:p>
          <a:p>
            <a:pPr marL="0" indent="0" algn="just">
              <a:lnSpc>
                <a:spcPct val="125000"/>
              </a:lnSpc>
              <a:spcBef>
                <a:spcPts val="300"/>
              </a:spcBef>
              <a:spcAft>
                <a:spcPts val="300"/>
              </a:spcAft>
              <a:buNone/>
            </a:pPr>
            <a:endParaRPr lang="en-US" altLang="zh-TW" sz="2200" dirty="0"/>
          </a:p>
          <a:p>
            <a:pPr marL="0" indent="0">
              <a:lnSpc>
                <a:spcPct val="125000"/>
              </a:lnSpc>
              <a:spcBef>
                <a:spcPts val="300"/>
              </a:spcBef>
              <a:spcAft>
                <a:spcPts val="300"/>
              </a:spcAft>
              <a:buNone/>
            </a:pPr>
            <a:endParaRPr lang="en-US" altLang="zh-TW" sz="2200" dirty="0"/>
          </a:p>
          <a:p>
            <a:pPr marL="0" indent="0">
              <a:buNone/>
            </a:pPr>
            <a:endParaRPr lang="zh-TW" altLang="en-US" sz="2200" dirty="0"/>
          </a:p>
        </p:txBody>
      </p:sp>
      <p:pic>
        <p:nvPicPr>
          <p:cNvPr id="6" name="圖片 5" descr="一張含有 文字 的圖片&#10;&#10;自動產生的描述">
            <a:extLst>
              <a:ext uri="{FF2B5EF4-FFF2-40B4-BE49-F238E27FC236}">
                <a16:creationId xmlns:a16="http://schemas.microsoft.com/office/drawing/2014/main" id="{6490A422-5767-4AE6-B4CD-6B0B4B4E3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412" y="4081965"/>
            <a:ext cx="6753077" cy="2271701"/>
          </a:xfrm>
          <a:prstGeom prst="rect">
            <a:avLst/>
          </a:prstGeom>
        </p:spPr>
      </p:pic>
      <p:pic>
        <p:nvPicPr>
          <p:cNvPr id="8" name="圖片 7" descr="一張含有 文字, 路, 路面 的圖片&#10;&#10;自動產生的描述">
            <a:extLst>
              <a:ext uri="{FF2B5EF4-FFF2-40B4-BE49-F238E27FC236}">
                <a16:creationId xmlns:a16="http://schemas.microsoft.com/office/drawing/2014/main" id="{7C879A9D-E052-4556-B7AD-DD66DCAF8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021" y="2525791"/>
            <a:ext cx="3647025" cy="2360534"/>
          </a:xfrm>
          <a:prstGeom prst="rect">
            <a:avLst/>
          </a:prstGeom>
        </p:spPr>
      </p:pic>
    </p:spTree>
    <p:extLst>
      <p:ext uri="{BB962C8B-B14F-4D97-AF65-F5344CB8AC3E}">
        <p14:creationId xmlns:p14="http://schemas.microsoft.com/office/powerpoint/2010/main" val="302165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r>
              <a:rPr lang="zh-TW" altLang="en-US" dirty="0"/>
              <a:t>設備</a:t>
            </a:r>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80" y="1845734"/>
            <a:ext cx="10058400" cy="4507932"/>
          </a:xfrm>
        </p:spPr>
        <p:txBody>
          <a:bodyPr>
            <a:normAutofit/>
          </a:bodyPr>
          <a:lstStyle/>
          <a:p>
            <a:pPr algn="just">
              <a:buFont typeface="Wingdings" panose="05000000000000000000" pitchFamily="2" charset="2"/>
              <a:buChar char="Ø"/>
            </a:pPr>
            <a:r>
              <a:rPr lang="zh-TW" altLang="en-US" sz="2400" dirty="0"/>
              <a:t>眼動追蹤：</a:t>
            </a:r>
            <a:endParaRPr lang="en-US" altLang="zh-TW" sz="2400" dirty="0"/>
          </a:p>
          <a:p>
            <a:pPr lvl="1" algn="just">
              <a:lnSpc>
                <a:spcPct val="125000"/>
              </a:lnSpc>
              <a:spcBef>
                <a:spcPts val="300"/>
              </a:spcBef>
              <a:spcAft>
                <a:spcPts val="300"/>
              </a:spcAft>
              <a:buFont typeface="Wingdings" panose="05000000000000000000" pitchFamily="2" charset="2"/>
              <a:buChar char="l"/>
            </a:pPr>
            <a:r>
              <a:rPr lang="zh-TW" altLang="en-US" sz="2000" dirty="0"/>
              <a:t>由 </a:t>
            </a:r>
            <a:r>
              <a:rPr lang="en-US" altLang="zh-TW" sz="2000" dirty="0"/>
              <a:t>Seeing Machines </a:t>
            </a:r>
            <a:r>
              <a:rPr lang="zh-TW" altLang="en-US" sz="2000" dirty="0"/>
              <a:t>製造的 </a:t>
            </a:r>
            <a:r>
              <a:rPr lang="en-US" altLang="zh-TW" sz="2000" dirty="0" err="1"/>
              <a:t>FaceLab</a:t>
            </a:r>
            <a:r>
              <a:rPr lang="zh-TW" altLang="en-US" sz="2000" dirty="0"/>
              <a:t> </a:t>
            </a:r>
            <a:r>
              <a:rPr lang="en-US" altLang="zh-TW" sz="2000" dirty="0"/>
              <a:t>(</a:t>
            </a:r>
            <a:r>
              <a:rPr lang="zh-TW" altLang="en-US" sz="2000" dirty="0"/>
              <a:t>版本</a:t>
            </a:r>
            <a:r>
              <a:rPr lang="en-US" altLang="zh-TW" sz="2000" dirty="0"/>
              <a:t>5.0)</a:t>
            </a:r>
            <a:r>
              <a:rPr lang="zh-TW" altLang="en-US" sz="2000" dirty="0"/>
              <a:t>。</a:t>
            </a:r>
            <a:endParaRPr lang="en-US" altLang="zh-TW" sz="2000" dirty="0"/>
          </a:p>
          <a:p>
            <a:pPr lvl="1" algn="just">
              <a:lnSpc>
                <a:spcPct val="125000"/>
              </a:lnSpc>
              <a:spcBef>
                <a:spcPts val="300"/>
              </a:spcBef>
              <a:spcAft>
                <a:spcPts val="300"/>
              </a:spcAft>
              <a:buFont typeface="Wingdings" panose="05000000000000000000" pitchFamily="2" charset="2"/>
              <a:buChar char="l"/>
            </a:pPr>
            <a:r>
              <a:rPr lang="zh-TW" altLang="en-US" sz="2000" dirty="0"/>
              <a:t>帶有兩個可以放置在不同位置的獨立攝像機，它可以追蹤當前的眼睛位置及受測者視線的方向。</a:t>
            </a:r>
            <a:endParaRPr lang="en-US" altLang="zh-TW" sz="2000" dirty="0"/>
          </a:p>
          <a:p>
            <a:pPr lvl="1" algn="just">
              <a:lnSpc>
                <a:spcPct val="125000"/>
              </a:lnSpc>
              <a:spcBef>
                <a:spcPts val="300"/>
              </a:spcBef>
              <a:spcAft>
                <a:spcPts val="300"/>
              </a:spcAft>
              <a:buFont typeface="Wingdings" panose="05000000000000000000" pitchFamily="2" charset="2"/>
              <a:buChar char="l"/>
            </a:pPr>
            <a:r>
              <a:rPr lang="zh-TW" altLang="en-US" sz="2000" dirty="0"/>
              <a:t>可以測量受測者的視線方向，瞳孔的位置和直徑，眨眼的頻率和時間及注視的時間等參數。</a:t>
            </a:r>
            <a:endParaRPr lang="en-US" altLang="zh-TW" sz="2000" dirty="0"/>
          </a:p>
          <a:p>
            <a:pPr lvl="1" algn="just">
              <a:lnSpc>
                <a:spcPct val="125000"/>
              </a:lnSpc>
              <a:spcBef>
                <a:spcPts val="300"/>
              </a:spcBef>
              <a:spcAft>
                <a:spcPts val="300"/>
              </a:spcAft>
              <a:buFont typeface="Wingdings" panose="05000000000000000000" pitchFamily="2" charset="2"/>
              <a:buChar char="l"/>
            </a:pPr>
            <a:r>
              <a:rPr lang="en-US" altLang="zh-TW" sz="2000" dirty="0" err="1"/>
              <a:t>FaceLab</a:t>
            </a:r>
            <a:r>
              <a:rPr lang="zh-TW" altLang="en-US" sz="2000" dirty="0"/>
              <a:t>會記錄注視座標</a:t>
            </a:r>
            <a:r>
              <a:rPr lang="en-US" altLang="zh-TW" sz="2000" dirty="0"/>
              <a:t>(X</a:t>
            </a:r>
            <a:r>
              <a:rPr lang="zh-TW" altLang="en-US" sz="2000" dirty="0"/>
              <a:t>、</a:t>
            </a:r>
            <a:r>
              <a:rPr lang="en-US" altLang="zh-TW" sz="2000" dirty="0"/>
              <a:t>Y </a:t>
            </a:r>
            <a:r>
              <a:rPr lang="zh-TW" altLang="en-US" sz="2000" dirty="0"/>
              <a:t>和 </a:t>
            </a:r>
            <a:r>
              <a:rPr lang="en-US" altLang="zh-TW" sz="2000" dirty="0"/>
              <a:t>Z)</a:t>
            </a:r>
            <a:r>
              <a:rPr lang="zh-TW" altLang="en-US" sz="2000" dirty="0"/>
              <a:t>，提供在模擬器螢幕的準確位置。</a:t>
            </a:r>
            <a:endParaRPr lang="en-US" altLang="zh-TW" sz="2000" dirty="0"/>
          </a:p>
          <a:p>
            <a:pPr marL="0" indent="0" algn="just">
              <a:lnSpc>
                <a:spcPct val="125000"/>
              </a:lnSpc>
              <a:spcBef>
                <a:spcPts val="300"/>
              </a:spcBef>
              <a:spcAft>
                <a:spcPts val="300"/>
              </a:spcAft>
              <a:buNone/>
            </a:pPr>
            <a:endParaRPr lang="en-US" altLang="zh-TW" sz="2200" dirty="0"/>
          </a:p>
          <a:p>
            <a:pPr marL="0" indent="0">
              <a:lnSpc>
                <a:spcPct val="125000"/>
              </a:lnSpc>
              <a:spcBef>
                <a:spcPts val="300"/>
              </a:spcBef>
              <a:spcAft>
                <a:spcPts val="300"/>
              </a:spcAft>
              <a:buNone/>
            </a:pPr>
            <a:endParaRPr lang="en-US" altLang="zh-TW" sz="2200" dirty="0"/>
          </a:p>
          <a:p>
            <a:pPr marL="0" indent="0">
              <a:buNone/>
            </a:pPr>
            <a:endParaRPr lang="zh-TW" altLang="en-US" sz="2200" dirty="0"/>
          </a:p>
        </p:txBody>
      </p:sp>
      <p:pic>
        <p:nvPicPr>
          <p:cNvPr id="5" name="圖片 4">
            <a:extLst>
              <a:ext uri="{FF2B5EF4-FFF2-40B4-BE49-F238E27FC236}">
                <a16:creationId xmlns:a16="http://schemas.microsoft.com/office/drawing/2014/main" id="{A2AAA366-D385-4924-8D4A-EFB5EC5DBE7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3116" y="4758318"/>
            <a:ext cx="4485767" cy="2006790"/>
          </a:xfrm>
          <a:prstGeom prst="rect">
            <a:avLst/>
          </a:prstGeom>
        </p:spPr>
      </p:pic>
    </p:spTree>
    <p:extLst>
      <p:ext uri="{BB962C8B-B14F-4D97-AF65-F5344CB8AC3E}">
        <p14:creationId xmlns:p14="http://schemas.microsoft.com/office/powerpoint/2010/main" val="33360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r>
              <a:rPr lang="zh-TW" altLang="en-US" dirty="0"/>
              <a:t>廣告牌</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80" y="1845734"/>
                <a:ext cx="10058400" cy="4885004"/>
              </a:xfrm>
            </p:spPr>
            <p:txBody>
              <a:bodyPr>
                <a:normAutofit/>
              </a:bodyPr>
              <a:lstStyle/>
              <a:p>
                <a:pPr algn="just">
                  <a:lnSpc>
                    <a:spcPct val="100000"/>
                  </a:lnSpc>
                  <a:spcBef>
                    <a:spcPts val="300"/>
                  </a:spcBef>
                  <a:spcAft>
                    <a:spcPts val="300"/>
                  </a:spcAft>
                  <a:buFont typeface="Wingdings" panose="05000000000000000000" pitchFamily="2" charset="2"/>
                  <a:buChar char="Ø"/>
                </a:pPr>
                <a:r>
                  <a:rPr lang="zh-TW" altLang="en-US" sz="2200" dirty="0"/>
                  <a:t>共有</a:t>
                </a:r>
                <a:r>
                  <a:rPr lang="en-US" altLang="zh-TW" sz="2200" dirty="0"/>
                  <a:t>12</a:t>
                </a:r>
                <a:r>
                  <a:rPr lang="zh-TW" altLang="en-US" sz="2200" dirty="0"/>
                  <a:t>個廣告牌，八個數位，四個靜態廣告牌，每英里一個。</a:t>
                </a:r>
                <a:endParaRPr lang="en-US" altLang="zh-TW" sz="2200" dirty="0"/>
              </a:p>
              <a:p>
                <a:pPr algn="just">
                  <a:lnSpc>
                    <a:spcPct val="110000"/>
                  </a:lnSpc>
                  <a:spcBef>
                    <a:spcPts val="300"/>
                  </a:spcBef>
                  <a:spcAft>
                    <a:spcPts val="300"/>
                  </a:spcAft>
                  <a:buFont typeface="Wingdings" panose="05000000000000000000" pitchFamily="2" charset="2"/>
                  <a:buChar char="Ø"/>
                </a:pPr>
                <a:r>
                  <a:rPr lang="zh-TW" altLang="en-US" sz="2200" dirty="0"/>
                  <a:t>廣告牌的設計皆符合阿拉巴馬州的交通法規：</a:t>
                </a:r>
                <a:endParaRPr lang="en-US" altLang="zh-TW" sz="2200"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尺寸皆為</a:t>
                </a:r>
                <a:r>
                  <a:rPr lang="en-US" altLang="zh-TW" sz="1800" dirty="0"/>
                  <a:t>14</a:t>
                </a:r>
                <a:r>
                  <a:rPr lang="zh-TW" altLang="en-US" sz="1800" dirty="0"/>
                  <a:t>英尺</a:t>
                </a:r>
                <a14:m>
                  <m:oMath xmlns:m="http://schemas.openxmlformats.org/officeDocument/2006/math">
                    <m:r>
                      <a:rPr lang="en-US" altLang="zh-TW" sz="1800" i="1" dirty="0" smtClean="0">
                        <a:latin typeface="Cambria Math" panose="02040503050406030204" pitchFamily="18" charset="0"/>
                        <a:ea typeface="Cambria Math" panose="02040503050406030204" pitchFamily="18" charset="0"/>
                      </a:rPr>
                      <m:t>×</m:t>
                    </m:r>
                  </m:oMath>
                </a14:m>
                <a:r>
                  <a:rPr lang="en-US" altLang="zh-TW" sz="1800" dirty="0"/>
                  <a:t>48</a:t>
                </a:r>
                <a:r>
                  <a:rPr lang="zh-TW" altLang="en-US" sz="1800" dirty="0"/>
                  <a:t>英尺</a:t>
                </a:r>
                <a:endParaRPr lang="en-US" altLang="zh-TW" sz="1800"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兩個廣告牌間至少距離</a:t>
                </a:r>
                <a:r>
                  <a:rPr lang="en-US" altLang="zh-TW" sz="1800" dirty="0"/>
                  <a:t>500</a:t>
                </a:r>
                <a:r>
                  <a:rPr lang="zh-TW" altLang="en-US" sz="1800" dirty="0"/>
                  <a:t>英尺以上</a:t>
                </a:r>
                <a:endParaRPr lang="en-US" altLang="zh-TW" sz="1800"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數位廣告牌的變換時間至少間隔八秒以上</a:t>
                </a:r>
                <a:endParaRPr lang="en-US" altLang="zh-TW" sz="1800"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數位廣告牌不能包含閃光燈</a:t>
                </a:r>
                <a:endParaRPr lang="en-US" altLang="zh-TW" sz="1800" dirty="0"/>
              </a:p>
              <a:p>
                <a:pPr algn="just">
                  <a:lnSpc>
                    <a:spcPct val="100000"/>
                  </a:lnSpc>
                  <a:spcBef>
                    <a:spcPts val="300"/>
                  </a:spcBef>
                  <a:spcAft>
                    <a:spcPts val="300"/>
                  </a:spcAft>
                  <a:buFont typeface="Wingdings" panose="05000000000000000000" pitchFamily="2" charset="2"/>
                  <a:buChar char="Ø"/>
                </a:pPr>
                <a:r>
                  <a:rPr lang="zh-TW" altLang="en-US" sz="2200" dirty="0"/>
                  <a:t>廣告牌的內容包含：</a:t>
                </a:r>
                <a:endParaRPr lang="en-US" altLang="zh-TW" sz="2200"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圖片</a:t>
                </a:r>
                <a:endParaRPr lang="en-US" altLang="zh-TW" sz="1800"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企業或產品的名稱</a:t>
                </a:r>
                <a:endParaRPr lang="en-US" altLang="zh-TW" sz="1800"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口號或聲明</a:t>
                </a:r>
                <a:endParaRPr lang="en-US" altLang="zh-TW" sz="1800" dirty="0"/>
              </a:p>
              <a:p>
                <a:pPr marL="702900" indent="-342900" algn="just">
                  <a:lnSpc>
                    <a:spcPct val="100000"/>
                  </a:lnSpc>
                  <a:spcBef>
                    <a:spcPts val="300"/>
                  </a:spcBef>
                  <a:spcAft>
                    <a:spcPts val="300"/>
                  </a:spcAft>
                  <a:buFont typeface="Wingdings" panose="05000000000000000000" pitchFamily="2" charset="2"/>
                  <a:buChar char="l"/>
                </a:pPr>
                <a:r>
                  <a:rPr lang="zh-TW" altLang="en-US" sz="1800" dirty="0"/>
                  <a:t>出口編號</a:t>
                </a:r>
                <a:endParaRPr lang="en-US" altLang="zh-TW" sz="1800" dirty="0"/>
              </a:p>
              <a:p>
                <a:pPr>
                  <a:lnSpc>
                    <a:spcPct val="125000"/>
                  </a:lnSpc>
                  <a:spcBef>
                    <a:spcPts val="300"/>
                  </a:spcBef>
                  <a:spcAft>
                    <a:spcPts val="300"/>
                  </a:spcAft>
                  <a:buFont typeface="Wingdings" panose="05000000000000000000" pitchFamily="2" charset="2"/>
                  <a:buChar char="Ø"/>
                </a:pPr>
                <a:r>
                  <a:rPr lang="zh-TW" altLang="en-US" sz="2200" dirty="0"/>
                  <a:t>廣告牌的順序在受測者之間是固定的。</a:t>
                </a:r>
                <a:endParaRPr lang="en-US" altLang="zh-TW" sz="2200" dirty="0"/>
              </a:p>
              <a:p>
                <a:pPr marL="0" indent="0">
                  <a:buNone/>
                </a:pPr>
                <a:endParaRPr lang="zh-TW" altLang="en-US" sz="2200" dirty="0"/>
              </a:p>
            </p:txBody>
          </p:sp>
        </mc:Choice>
        <mc:Fallback xmlns="">
          <p:sp>
            <p:nvSpPr>
              <p:cNvPr id="3" name="內容版面配置區 2">
                <a:extLst>
                  <a:ext uri="{FF2B5EF4-FFF2-40B4-BE49-F238E27FC236}">
                    <a16:creationId xmlns:a16="http://schemas.microsoft.com/office/drawing/2014/main" id="{EB9F253A-4BDB-48E6-90DE-6AB9F5EC3703}"/>
                  </a:ext>
                </a:extLst>
              </p:cNvPr>
              <p:cNvSpPr>
                <a:spLocks noGrp="1" noRot="1" noChangeAspect="1" noMove="1" noResize="1" noEditPoints="1" noAdjustHandles="1" noChangeArrowheads="1" noChangeShapeType="1" noTextEdit="1"/>
              </p:cNvSpPr>
              <p:nvPr>
                <p:ph idx="1"/>
              </p:nvPr>
            </p:nvSpPr>
            <p:spPr>
              <a:xfrm>
                <a:off x="1097280" y="1845734"/>
                <a:ext cx="10058400" cy="4885004"/>
              </a:xfrm>
              <a:blipFill>
                <a:blip r:embed="rId3"/>
                <a:stretch>
                  <a:fillRect l="-1576" t="-874"/>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4EDCFA65-1AF4-4472-8C12-F492D6CA0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3856102"/>
            <a:ext cx="5086350" cy="2181225"/>
          </a:xfrm>
          <a:prstGeom prst="rect">
            <a:avLst/>
          </a:prstGeom>
        </p:spPr>
      </p:pic>
    </p:spTree>
    <p:extLst>
      <p:ext uri="{BB962C8B-B14F-4D97-AF65-F5344CB8AC3E}">
        <p14:creationId xmlns:p14="http://schemas.microsoft.com/office/powerpoint/2010/main" val="162606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977BD6-A7D2-4BA3-8D9D-B54D400489D2}"/>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B4A67BC7-1E33-453B-831C-452DE9659C7D}"/>
              </a:ext>
            </a:extLst>
          </p:cNvPr>
          <p:cNvSpPr>
            <a:spLocks noGrp="1"/>
          </p:cNvSpPr>
          <p:nvPr>
            <p:ph idx="1"/>
          </p:nvPr>
        </p:nvSpPr>
        <p:spPr>
          <a:xfrm>
            <a:off x="1097279" y="1845733"/>
            <a:ext cx="10639091" cy="4725663"/>
          </a:xfrm>
        </p:spPr>
        <p:txBody>
          <a:bodyPr>
            <a:normAutofit fontScale="92500"/>
          </a:bodyPr>
          <a:lstStyle/>
          <a:p>
            <a:pPr>
              <a:buFont typeface="Wingdings" panose="05000000000000000000" pitchFamily="2" charset="2"/>
              <a:buChar char="Ø"/>
            </a:pPr>
            <a:r>
              <a:rPr lang="zh-TW" altLang="en-US" sz="2200" dirty="0"/>
              <a:t>程序：</a:t>
            </a:r>
            <a:endParaRPr lang="en-US" altLang="zh-TW" sz="2200" dirty="0"/>
          </a:p>
          <a:p>
            <a:pPr marL="702900" indent="-342900" algn="just" hangingPunct="0">
              <a:lnSpc>
                <a:spcPct val="125000"/>
              </a:lnSpc>
              <a:spcBef>
                <a:spcPts val="300"/>
              </a:spcBef>
              <a:spcAft>
                <a:spcPts val="300"/>
              </a:spcAft>
              <a:buFont typeface="Wingdings" panose="05000000000000000000" pitchFamily="2" charset="2"/>
              <a:buChar char="l"/>
            </a:pPr>
            <a:r>
              <a:rPr lang="zh-TW" altLang="en-US" dirty="0"/>
              <a:t>受測</a:t>
            </a:r>
            <a:r>
              <a:rPr lang="zh-TW" altLang="en-US"/>
              <a:t>者簽署同意</a:t>
            </a:r>
            <a:r>
              <a:rPr lang="zh-TW" altLang="en-US" dirty="0"/>
              <a:t>書及填寫人口統計問卷。</a:t>
            </a:r>
            <a:endParaRPr lang="en-US" altLang="zh-TW" dirty="0"/>
          </a:p>
          <a:p>
            <a:pPr marL="702900" indent="-342900" algn="just" hangingPunct="0">
              <a:lnSpc>
                <a:spcPct val="125000"/>
              </a:lnSpc>
              <a:spcBef>
                <a:spcPts val="300"/>
              </a:spcBef>
              <a:spcAft>
                <a:spcPts val="300"/>
              </a:spcAft>
              <a:buFont typeface="Wingdings" panose="05000000000000000000" pitchFamily="2" charset="2"/>
              <a:buChar char="l"/>
            </a:pPr>
            <a:r>
              <a:rPr lang="zh-TW" altLang="en-US" dirty="0"/>
              <a:t>告知受測者如何操作模擬器，並進行</a:t>
            </a:r>
            <a:r>
              <a:rPr lang="en-US" altLang="zh-TW" dirty="0"/>
              <a:t>2.84</a:t>
            </a:r>
            <a:r>
              <a:rPr lang="zh-TW" altLang="en-US" dirty="0"/>
              <a:t>英里的試駕。</a:t>
            </a:r>
            <a:endParaRPr lang="en-US" altLang="zh-TW" dirty="0"/>
          </a:p>
          <a:p>
            <a:pPr marL="702900" indent="-342900" algn="just" hangingPunct="0">
              <a:lnSpc>
                <a:spcPct val="125000"/>
              </a:lnSpc>
              <a:spcBef>
                <a:spcPts val="300"/>
              </a:spcBef>
              <a:spcAft>
                <a:spcPts val="300"/>
              </a:spcAft>
              <a:buFont typeface="Wingdings" panose="05000000000000000000" pitchFamily="2" charset="2"/>
              <a:buChar char="l"/>
            </a:pPr>
            <a:r>
              <a:rPr lang="zh-TW" altLang="en-US" dirty="0"/>
              <a:t>在試駕時，讓受測者熟悉場景，及練習保持穩定的速度。</a:t>
            </a:r>
          </a:p>
          <a:p>
            <a:pPr marL="702900" indent="-342900" algn="just" hangingPunct="0">
              <a:lnSpc>
                <a:spcPct val="125000"/>
              </a:lnSpc>
              <a:spcBef>
                <a:spcPts val="300"/>
              </a:spcBef>
              <a:spcAft>
                <a:spcPts val="300"/>
              </a:spcAft>
              <a:buFont typeface="Wingdings" panose="05000000000000000000" pitchFamily="2" charset="2"/>
              <a:buChar char="l"/>
            </a:pPr>
            <a:r>
              <a:rPr lang="zh-TW" altLang="en-US" dirty="0"/>
              <a:t>受測者以</a:t>
            </a:r>
            <a:r>
              <a:rPr lang="en-US" altLang="zh-TW" dirty="0"/>
              <a:t>65 </a:t>
            </a:r>
            <a:r>
              <a:rPr lang="zh-TW" altLang="en-US" dirty="0"/>
              <a:t>英里</a:t>
            </a:r>
            <a:r>
              <a:rPr lang="en-US" altLang="zh-TW" dirty="0"/>
              <a:t>/</a:t>
            </a:r>
            <a:r>
              <a:rPr lang="zh-TW" altLang="en-US" dirty="0"/>
              <a:t>小時行駛於</a:t>
            </a:r>
            <a:r>
              <a:rPr lang="en-US" altLang="zh-TW" dirty="0"/>
              <a:t>16</a:t>
            </a:r>
            <a:r>
              <a:rPr lang="zh-TW" altLang="en-US" dirty="0"/>
              <a:t>英里長的四線道高速公路，高速公路有中央隔離帶。</a:t>
            </a:r>
            <a:endParaRPr lang="en-US" altLang="zh-TW" dirty="0"/>
          </a:p>
          <a:p>
            <a:pPr marL="702900" indent="-342900" algn="just" hangingPunct="0">
              <a:lnSpc>
                <a:spcPct val="125000"/>
              </a:lnSpc>
              <a:spcBef>
                <a:spcPts val="300"/>
              </a:spcBef>
              <a:spcAft>
                <a:spcPts val="300"/>
              </a:spcAft>
              <a:buFont typeface="Wingdings" panose="05000000000000000000" pitchFamily="2" charset="2"/>
              <a:buChar char="l"/>
            </a:pPr>
            <a:r>
              <a:rPr lang="en-US" altLang="zh-TW" dirty="0"/>
              <a:t>16</a:t>
            </a:r>
            <a:r>
              <a:rPr lang="zh-TW" altLang="en-US" dirty="0"/>
              <a:t>英里的高速公路分成四段相同距離的路程：</a:t>
            </a:r>
            <a:endParaRPr lang="en-US" altLang="zh-TW" dirty="0"/>
          </a:p>
          <a:p>
            <a:pPr marL="995508" lvl="1" indent="-342900" algn="just" hangingPunct="0">
              <a:lnSpc>
                <a:spcPct val="125000"/>
              </a:lnSpc>
              <a:spcBef>
                <a:spcPts val="300"/>
              </a:spcBef>
              <a:spcAft>
                <a:spcPts val="300"/>
              </a:spcAft>
              <a:buFont typeface="Wingdings" panose="05000000000000000000" pitchFamily="2" charset="2"/>
              <a:buChar char="ü"/>
            </a:pPr>
            <a:r>
              <a:rPr lang="zh-TW" altLang="en-US" dirty="0"/>
              <a:t>當受測者行駛至距離數位廣告牌</a:t>
            </a:r>
            <a:r>
              <a:rPr lang="en-US" altLang="zh-TW" dirty="0"/>
              <a:t>250</a:t>
            </a:r>
            <a:r>
              <a:rPr lang="zh-TW" altLang="en-US" dirty="0"/>
              <a:t>英尺時變換的數位廣告牌</a:t>
            </a:r>
            <a:endParaRPr lang="en-US" altLang="zh-TW" dirty="0"/>
          </a:p>
          <a:p>
            <a:pPr marL="995508" lvl="1" indent="-342900" algn="just" hangingPunct="0">
              <a:lnSpc>
                <a:spcPct val="125000"/>
              </a:lnSpc>
              <a:spcBef>
                <a:spcPts val="300"/>
              </a:spcBef>
              <a:spcAft>
                <a:spcPts val="300"/>
              </a:spcAft>
              <a:buFont typeface="Wingdings" panose="05000000000000000000" pitchFamily="2" charset="2"/>
              <a:buChar char="ü"/>
            </a:pPr>
            <a:r>
              <a:rPr lang="zh-TW" altLang="en-US" dirty="0"/>
              <a:t>當受測者行駛至距離數位廣告牌</a:t>
            </a:r>
            <a:r>
              <a:rPr lang="en-US" altLang="zh-TW" dirty="0"/>
              <a:t>500</a:t>
            </a:r>
            <a:r>
              <a:rPr lang="zh-TW" altLang="en-US" dirty="0"/>
              <a:t>英尺時變換的數位廣告牌</a:t>
            </a:r>
            <a:endParaRPr lang="en-US" altLang="zh-TW" dirty="0"/>
          </a:p>
          <a:p>
            <a:pPr marL="995508" lvl="1" indent="-342900" algn="just" hangingPunct="0">
              <a:lnSpc>
                <a:spcPct val="125000"/>
              </a:lnSpc>
              <a:spcBef>
                <a:spcPts val="300"/>
              </a:spcBef>
              <a:spcAft>
                <a:spcPts val="300"/>
              </a:spcAft>
              <a:buFont typeface="Wingdings" panose="05000000000000000000" pitchFamily="2" charset="2"/>
              <a:buChar char="ü"/>
            </a:pPr>
            <a:r>
              <a:rPr lang="zh-TW" altLang="en-US" dirty="0"/>
              <a:t>靜態的廣告牌</a:t>
            </a:r>
            <a:endParaRPr lang="en-US" altLang="zh-TW" dirty="0"/>
          </a:p>
          <a:p>
            <a:pPr marL="995508" lvl="1" indent="-342900" algn="just" hangingPunct="0">
              <a:lnSpc>
                <a:spcPct val="125000"/>
              </a:lnSpc>
              <a:spcBef>
                <a:spcPts val="300"/>
              </a:spcBef>
              <a:spcAft>
                <a:spcPts val="300"/>
              </a:spcAft>
              <a:buFont typeface="Wingdings" panose="05000000000000000000" pitchFamily="2" charset="2"/>
              <a:buChar char="ü"/>
            </a:pPr>
            <a:r>
              <a:rPr lang="zh-TW" altLang="en-US" dirty="0"/>
              <a:t>沒有廣告牌</a:t>
            </a:r>
            <a:endParaRPr lang="en-US" altLang="zh-TW" dirty="0"/>
          </a:p>
          <a:p>
            <a:pPr marL="645750" lvl="1" indent="-285750" algn="just" hangingPunct="0">
              <a:lnSpc>
                <a:spcPct val="125000"/>
              </a:lnSpc>
              <a:spcBef>
                <a:spcPts val="300"/>
              </a:spcBef>
              <a:spcAft>
                <a:spcPts val="300"/>
              </a:spcAft>
              <a:buFont typeface="Wingdings" panose="05000000000000000000" pitchFamily="2" charset="2"/>
              <a:buChar char="l"/>
            </a:pPr>
            <a:r>
              <a:rPr lang="zh-TW" altLang="en-US" sz="2000" dirty="0"/>
              <a:t>受測者被指示像往常一樣在高速公路上開車，並且沒有被明確告知在開車時要注意看廣告牌。</a:t>
            </a:r>
            <a:endParaRPr lang="en-US" altLang="zh-TW" sz="2000" dirty="0"/>
          </a:p>
        </p:txBody>
      </p:sp>
    </p:spTree>
    <p:extLst>
      <p:ext uri="{BB962C8B-B14F-4D97-AF65-F5344CB8AC3E}">
        <p14:creationId xmlns:p14="http://schemas.microsoft.com/office/powerpoint/2010/main" val="135989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977BD6-A7D2-4BA3-8D9D-B54D400489D2}"/>
              </a:ext>
            </a:extLst>
          </p:cNvPr>
          <p:cNvSpPr>
            <a:spLocks noGrp="1"/>
          </p:cNvSpPr>
          <p:nvPr>
            <p:ph type="title"/>
          </p:nvPr>
        </p:nvSpPr>
        <p:spPr/>
        <p:txBody>
          <a:bodyPr/>
          <a:lstStyle/>
          <a:p>
            <a:r>
              <a:rPr lang="en-US" altLang="zh-TW" dirty="0"/>
              <a:t>Method</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4A67BC7-1E33-453B-831C-452DE9659C7D}"/>
                  </a:ext>
                </a:extLst>
              </p:cNvPr>
              <p:cNvSpPr>
                <a:spLocks noGrp="1"/>
              </p:cNvSpPr>
              <p:nvPr>
                <p:ph idx="1"/>
              </p:nvPr>
            </p:nvSpPr>
            <p:spPr>
              <a:xfrm>
                <a:off x="1097280" y="1845734"/>
                <a:ext cx="10058400" cy="4375958"/>
              </a:xfrm>
            </p:spPr>
            <p:txBody>
              <a:bodyPr>
                <a:normAutofit lnSpcReduction="10000"/>
              </a:bodyPr>
              <a:lstStyle/>
              <a:p>
                <a:pPr>
                  <a:buFont typeface="Wingdings" panose="05000000000000000000" pitchFamily="2" charset="2"/>
                  <a:buChar char="Ø"/>
                </a:pPr>
                <a:r>
                  <a:rPr lang="zh-TW" altLang="en-US" sz="2200" dirty="0"/>
                  <a:t>實驗設計：</a:t>
                </a:r>
                <a:endParaRPr lang="en-US" altLang="zh-TW" sz="2200" dirty="0"/>
              </a:p>
              <a:p>
                <a:pPr marL="702900" indent="-342900" algn="just" hangingPunct="0">
                  <a:lnSpc>
                    <a:spcPct val="125000"/>
                  </a:lnSpc>
                  <a:spcBef>
                    <a:spcPts val="300"/>
                  </a:spcBef>
                  <a:spcAft>
                    <a:spcPts val="300"/>
                  </a:spcAft>
                  <a:buFont typeface="Wingdings" panose="05000000000000000000" pitchFamily="2" charset="2"/>
                  <a:buChar char="l"/>
                </a:pPr>
                <a:r>
                  <a:rPr lang="zh-TW" altLang="en-US" dirty="0"/>
                  <a:t>自變項：</a:t>
                </a:r>
                <a:endParaRPr lang="en-US" altLang="zh-TW" dirty="0"/>
              </a:p>
              <a:p>
                <a:pPr marL="1109808" lvl="1" indent="-457200" algn="just" hangingPunct="0">
                  <a:lnSpc>
                    <a:spcPct val="125000"/>
                  </a:lnSpc>
                  <a:spcBef>
                    <a:spcPts val="300"/>
                  </a:spcBef>
                  <a:spcAft>
                    <a:spcPts val="300"/>
                  </a:spcAft>
                  <a:buFont typeface="+mj-lt"/>
                  <a:buAutoNum type="arabicPeriod"/>
                </a:pPr>
                <a:r>
                  <a:rPr lang="zh-TW" altLang="en-US" dirty="0"/>
                  <a:t>年齡</a:t>
                </a:r>
                <a:r>
                  <a:rPr lang="en-US" altLang="zh-TW" dirty="0"/>
                  <a:t>(</a:t>
                </a:r>
                <a:r>
                  <a:rPr lang="zh-TW" altLang="en-US" dirty="0"/>
                  <a:t>青少年、中年、老年</a:t>
                </a:r>
                <a:r>
                  <a:rPr lang="en-US" altLang="zh-TW" dirty="0"/>
                  <a:t>)</a:t>
                </a:r>
              </a:p>
              <a:p>
                <a:pPr marL="1109808" lvl="1" indent="-457200" algn="just" hangingPunct="0">
                  <a:lnSpc>
                    <a:spcPct val="125000"/>
                  </a:lnSpc>
                  <a:spcBef>
                    <a:spcPts val="300"/>
                  </a:spcBef>
                  <a:spcAft>
                    <a:spcPts val="300"/>
                  </a:spcAft>
                  <a:buFont typeface="+mj-lt"/>
                  <a:buAutoNum type="arabicPeriod"/>
                </a:pPr>
                <a:r>
                  <a:rPr lang="zh-TW" altLang="en-US" dirty="0"/>
                  <a:t>廣告牌類型</a:t>
                </a:r>
                <a:r>
                  <a:rPr lang="en-US" altLang="zh-TW" dirty="0"/>
                  <a:t>(</a:t>
                </a:r>
                <a:r>
                  <a:rPr lang="zh-TW" altLang="en-US" dirty="0"/>
                  <a:t>沒有廣告牌、靜態廣告牌、距離</a:t>
                </a:r>
                <a:r>
                  <a:rPr lang="en-US" altLang="zh-TW" dirty="0"/>
                  <a:t>250</a:t>
                </a:r>
                <a:r>
                  <a:rPr lang="zh-TW" altLang="en-US" dirty="0"/>
                  <a:t>英尺變換的數位廣告牌、距離</a:t>
                </a:r>
                <a:r>
                  <a:rPr lang="en-US" altLang="zh-TW" dirty="0"/>
                  <a:t>500</a:t>
                </a:r>
                <a:r>
                  <a:rPr lang="zh-TW" altLang="en-US" dirty="0"/>
                  <a:t>英尺變換的數位廣告牌</a:t>
                </a:r>
                <a:r>
                  <a:rPr lang="en-US" altLang="zh-TW" dirty="0"/>
                  <a:t>)</a:t>
                </a:r>
              </a:p>
              <a:p>
                <a:pPr marL="702900" lvl="1" indent="-342900" algn="just" hangingPunct="0">
                  <a:lnSpc>
                    <a:spcPct val="125000"/>
                  </a:lnSpc>
                  <a:spcBef>
                    <a:spcPts val="300"/>
                  </a:spcBef>
                  <a:spcAft>
                    <a:spcPts val="300"/>
                  </a:spcAft>
                  <a:buSzPct val="100000"/>
                  <a:buFont typeface="Wingdings" panose="05000000000000000000" pitchFamily="2" charset="2"/>
                  <a:buChar char="l"/>
                </a:pPr>
                <a:r>
                  <a:rPr lang="zh-TW" altLang="en-US" sz="2000" dirty="0"/>
                  <a:t>依變項：</a:t>
                </a:r>
                <a:endParaRPr lang="en-US" altLang="zh-TW" sz="2000" dirty="0"/>
              </a:p>
              <a:p>
                <a:pPr marL="995508" lvl="1" indent="-342900" algn="just" hangingPunct="0">
                  <a:lnSpc>
                    <a:spcPct val="125000"/>
                  </a:lnSpc>
                  <a:spcBef>
                    <a:spcPts val="300"/>
                  </a:spcBef>
                  <a:spcAft>
                    <a:spcPts val="300"/>
                  </a:spcAft>
                  <a:buFont typeface="+mj-lt"/>
                  <a:buAutoNum type="arabicPeriod"/>
                </a:pPr>
                <a:r>
                  <a:rPr lang="zh-TW" altLang="en-US" dirty="0"/>
                  <a:t>時間百分比：受測者看廣告牌的時間</a:t>
                </a:r>
                <a14:m>
                  <m:oMath xmlns:m="http://schemas.openxmlformats.org/officeDocument/2006/math">
                    <m:r>
                      <a:rPr lang="en-US" altLang="zh-TW" i="1" dirty="0" smtClean="0">
                        <a:latin typeface="Cambria Math" panose="02040503050406030204" pitchFamily="18" charset="0"/>
                      </a:rPr>
                      <m:t>/</m:t>
                    </m:r>
                  </m:oMath>
                </a14:m>
                <a:r>
                  <a:rPr lang="zh-TW" altLang="en-US" dirty="0"/>
                  <a:t>廣告牌出現的總時間</a:t>
                </a:r>
                <a:endParaRPr lang="en-US" altLang="zh-TW" dirty="0"/>
              </a:p>
              <a:p>
                <a:pPr marL="995508" lvl="1" indent="-342900" algn="just" hangingPunct="0">
                  <a:lnSpc>
                    <a:spcPct val="125000"/>
                  </a:lnSpc>
                  <a:spcBef>
                    <a:spcPts val="300"/>
                  </a:spcBef>
                  <a:spcAft>
                    <a:spcPts val="300"/>
                  </a:spcAft>
                  <a:buFont typeface="+mj-lt"/>
                  <a:buAutoNum type="arabicPeriod"/>
                </a:pPr>
                <a:r>
                  <a:rPr lang="zh-TW" altLang="en-US" dirty="0"/>
                  <a:t>掃視次數：以持續</a:t>
                </a:r>
                <a:r>
                  <a:rPr lang="en-US" altLang="zh-TW" dirty="0"/>
                  <a:t>0.75 </a:t>
                </a:r>
                <a:r>
                  <a:rPr lang="zh-TW" altLang="en-US" dirty="0"/>
                  <a:t>秒和持續</a:t>
                </a:r>
                <a:r>
                  <a:rPr lang="en-US" altLang="zh-TW" dirty="0"/>
                  <a:t>2.0 </a:t>
                </a:r>
                <a:r>
                  <a:rPr lang="zh-TW" altLang="en-US" dirty="0"/>
                  <a:t>秒的次數進行分析</a:t>
                </a:r>
                <a:endParaRPr lang="en-US" altLang="zh-TW" dirty="0"/>
              </a:p>
              <a:p>
                <a:pPr marL="1121238" lvl="2" indent="-285750" algn="just" hangingPunct="0">
                  <a:lnSpc>
                    <a:spcPct val="125000"/>
                  </a:lnSpc>
                  <a:spcBef>
                    <a:spcPts val="300"/>
                  </a:spcBef>
                  <a:spcAft>
                    <a:spcPts val="300"/>
                  </a:spcAft>
                  <a:buFont typeface="Wingdings" panose="05000000000000000000" pitchFamily="2" charset="2"/>
                  <a:buChar char="l"/>
                </a:pPr>
                <a:r>
                  <a:rPr lang="zh-TW" altLang="en-US" dirty="0"/>
                  <a:t>在一般狀況下，一般人正常反應時間為</a:t>
                </a:r>
                <a:r>
                  <a:rPr lang="en-US" altLang="zh-TW" dirty="0"/>
                  <a:t>0.75</a:t>
                </a:r>
                <a:r>
                  <a:rPr lang="zh-TW" altLang="en-US" dirty="0"/>
                  <a:t>秒</a:t>
                </a:r>
                <a:r>
                  <a:rPr lang="en-US" altLang="zh-TW" dirty="0"/>
                  <a:t>(Smiley et al., 2004)</a:t>
                </a:r>
              </a:p>
              <a:p>
                <a:pPr marL="1121238" lvl="2" indent="-285750" algn="just" hangingPunct="0">
                  <a:lnSpc>
                    <a:spcPct val="125000"/>
                  </a:lnSpc>
                  <a:spcBef>
                    <a:spcPts val="300"/>
                  </a:spcBef>
                  <a:spcAft>
                    <a:spcPts val="300"/>
                  </a:spcAft>
                  <a:buFont typeface="Wingdings" panose="05000000000000000000" pitchFamily="2" charset="2"/>
                  <a:buChar char="l"/>
                </a:pPr>
                <a:r>
                  <a:rPr lang="zh-TW" altLang="en-US" dirty="0"/>
                  <a:t>持續超過 </a:t>
                </a:r>
                <a:r>
                  <a:rPr lang="en-US" altLang="zh-TW" dirty="0"/>
                  <a:t>2 </a:t>
                </a:r>
                <a:r>
                  <a:rPr lang="zh-TW" altLang="en-US" dirty="0"/>
                  <a:t>秒會增加至少兩倍的碰撞風險</a:t>
                </a:r>
                <a:r>
                  <a:rPr lang="en-US" altLang="zh-TW" dirty="0"/>
                  <a:t>(</a:t>
                </a:r>
                <a:r>
                  <a:rPr lang="en-US" altLang="zh-TW" dirty="0" err="1"/>
                  <a:t>Klauer</a:t>
                </a:r>
                <a:r>
                  <a:rPr lang="en-US" altLang="zh-TW" dirty="0"/>
                  <a:t>, Dingus, Neale, </a:t>
                </a:r>
                <a:r>
                  <a:rPr lang="en-US" altLang="zh-TW" dirty="0" err="1"/>
                  <a:t>Sudweeks</a:t>
                </a:r>
                <a:r>
                  <a:rPr lang="en-US" altLang="zh-TW" dirty="0"/>
                  <a:t>, &amp; Ramsey, 2006)</a:t>
                </a:r>
              </a:p>
              <a:p>
                <a:pPr marL="995508" lvl="1" indent="-342900" algn="just" hangingPunct="0">
                  <a:lnSpc>
                    <a:spcPct val="125000"/>
                  </a:lnSpc>
                  <a:spcBef>
                    <a:spcPts val="300"/>
                  </a:spcBef>
                  <a:spcAft>
                    <a:spcPts val="300"/>
                  </a:spcAft>
                  <a:buFont typeface="+mj-lt"/>
                  <a:buAutoNum type="arabicPeriod"/>
                </a:pPr>
                <a:r>
                  <a:rPr lang="zh-TW" altLang="en-US" dirty="0"/>
                  <a:t>平均掃視長度：對於廣告牌的平均掃射時間</a:t>
                </a:r>
                <a:endParaRPr lang="en-US" altLang="zh-TW" dirty="0"/>
              </a:p>
              <a:p>
                <a:pPr marL="652608" lvl="1" indent="0" algn="just" hangingPunct="0">
                  <a:lnSpc>
                    <a:spcPct val="125000"/>
                  </a:lnSpc>
                  <a:spcBef>
                    <a:spcPts val="300"/>
                  </a:spcBef>
                  <a:spcAft>
                    <a:spcPts val="300"/>
                  </a:spcAft>
                  <a:buNone/>
                </a:pPr>
                <a:endParaRPr lang="zh-TW" altLang="en-US" dirty="0"/>
              </a:p>
              <a:p>
                <a:pPr marL="702900" indent="-342900" algn="just" hangingPunct="0">
                  <a:lnSpc>
                    <a:spcPct val="125000"/>
                  </a:lnSpc>
                  <a:spcBef>
                    <a:spcPts val="300"/>
                  </a:spcBef>
                  <a:spcAft>
                    <a:spcPts val="300"/>
                  </a:spcAft>
                  <a:buFont typeface="Wingdings" panose="05000000000000000000" pitchFamily="2" charset="2"/>
                  <a:buChar char="l"/>
                </a:pPr>
                <a:endParaRPr lang="zh-TW" altLang="en-US" dirty="0"/>
              </a:p>
            </p:txBody>
          </p:sp>
        </mc:Choice>
        <mc:Fallback xmlns="">
          <p:sp>
            <p:nvSpPr>
              <p:cNvPr id="3" name="內容版面配置區 2">
                <a:extLst>
                  <a:ext uri="{FF2B5EF4-FFF2-40B4-BE49-F238E27FC236}">
                    <a16:creationId xmlns:a16="http://schemas.microsoft.com/office/drawing/2014/main" id="{B4A67BC7-1E33-453B-831C-452DE9659C7D}"/>
                  </a:ext>
                </a:extLst>
              </p:cNvPr>
              <p:cNvSpPr>
                <a:spLocks noGrp="1" noRot="1" noChangeAspect="1" noMove="1" noResize="1" noEditPoints="1" noAdjustHandles="1" noChangeArrowheads="1" noChangeShapeType="1" noTextEdit="1"/>
              </p:cNvSpPr>
              <p:nvPr>
                <p:ph idx="1"/>
              </p:nvPr>
            </p:nvSpPr>
            <p:spPr>
              <a:xfrm>
                <a:off x="1097280" y="1845734"/>
                <a:ext cx="10058400" cy="4375958"/>
              </a:xfrm>
              <a:blipFill>
                <a:blip r:embed="rId3"/>
                <a:stretch>
                  <a:fillRect l="-1576" t="-2507" r="-139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15372432"/>
      </p:ext>
    </p:extLst>
  </p:cSld>
  <p:clrMapOvr>
    <a:masterClrMapping/>
  </p:clrMapOvr>
</p:sld>
</file>

<file path=ppt/theme/theme1.xml><?xml version="1.0" encoding="utf-8"?>
<a:theme xmlns:a="http://schemas.openxmlformats.org/drawingml/2006/main" name="回顧">
  <a:themeElements>
    <a:clrScheme name="回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常用">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1885</TotalTime>
  <Words>1430</Words>
  <Application>Microsoft Office PowerPoint</Application>
  <PresentationFormat>寬螢幕</PresentationFormat>
  <Paragraphs>127</Paragraphs>
  <Slides>13</Slides>
  <Notes>11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13</vt:i4>
      </vt:variant>
    </vt:vector>
  </HeadingPairs>
  <TitlesOfParts>
    <vt:vector size="20" baseType="lpstr">
      <vt:lpstr>Calibri</vt:lpstr>
      <vt:lpstr>Cambria Math</vt:lpstr>
      <vt:lpstr>Roboto</vt:lpstr>
      <vt:lpstr>tahoma</vt:lpstr>
      <vt:lpstr>Times New Roman</vt:lpstr>
      <vt:lpstr>Wingdings</vt:lpstr>
      <vt:lpstr>回顧</vt:lpstr>
      <vt:lpstr>Visual behavior differences in drivers across the lifespan: A digital billboard simulator study</vt:lpstr>
      <vt:lpstr>Introduction</vt:lpstr>
      <vt:lpstr>Introduction</vt:lpstr>
      <vt:lpstr>Method</vt:lpstr>
      <vt:lpstr>Method-設備</vt:lpstr>
      <vt:lpstr>Method-設備</vt:lpstr>
      <vt:lpstr>Method-廣告牌</vt:lpstr>
      <vt:lpstr>Method</vt:lpstr>
      <vt:lpstr>Method</vt:lpstr>
      <vt:lpstr>Result-時間百分比</vt:lpstr>
      <vt:lpstr>Result-次數</vt:lpstr>
      <vt:lpstr>Result-平均掃視長度</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behavior differences in drivers across the lifespan:A digital billboard simulator study</dc:title>
  <dc:creator>瑀婕 陳</dc:creator>
  <cp:lastModifiedBy>瑀婕 陳</cp:lastModifiedBy>
  <cp:revision>1</cp:revision>
  <dcterms:created xsi:type="dcterms:W3CDTF">2021-10-31T06:44:50Z</dcterms:created>
  <dcterms:modified xsi:type="dcterms:W3CDTF">2021-11-04T07:53:05Z</dcterms:modified>
</cp:coreProperties>
</file>